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6" r:id="rId1"/>
  </p:sldMasterIdLst>
  <p:sldIdLst>
    <p:sldId id="256" r:id="rId2"/>
    <p:sldId id="257" r:id="rId3"/>
    <p:sldId id="258" r:id="rId4"/>
    <p:sldId id="271" r:id="rId5"/>
    <p:sldId id="272" r:id="rId6"/>
    <p:sldId id="273"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9DFE8-1641-4756-96A3-4D0BABAA33EE}"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4D6E6298-C789-4C21-8D47-80FC36BB43AC}">
      <dgm:prSet phldrT="[Text]" custT="1"/>
      <dgm:spPr/>
      <dgm:t>
        <a:bodyPr/>
        <a:lstStyle/>
        <a:p>
          <a:r>
            <a:rPr lang="fi-FI" sz="1000" dirty="0" smtClean="0"/>
            <a:t>Create geometry using FreeCAD</a:t>
          </a:r>
          <a:endParaRPr lang="en-GB" sz="1000" dirty="0"/>
        </a:p>
      </dgm:t>
    </dgm:pt>
    <dgm:pt modelId="{0CF66E05-5A40-4E29-9E08-C0A1D0B1CCC3}" type="parTrans" cxnId="{883D9800-EA5B-4625-8245-98643F764717}">
      <dgm:prSet/>
      <dgm:spPr/>
      <dgm:t>
        <a:bodyPr/>
        <a:lstStyle/>
        <a:p>
          <a:endParaRPr lang="en-GB" sz="1000"/>
        </a:p>
      </dgm:t>
    </dgm:pt>
    <dgm:pt modelId="{62FF3E40-7AB3-4D5A-AF78-54C8DC0F65CD}" type="sibTrans" cxnId="{883D9800-EA5B-4625-8245-98643F764717}">
      <dgm:prSet custT="1"/>
      <dgm:spPr/>
      <dgm:t>
        <a:bodyPr/>
        <a:lstStyle/>
        <a:p>
          <a:endParaRPr lang="en-GB" sz="1000"/>
        </a:p>
      </dgm:t>
    </dgm:pt>
    <dgm:pt modelId="{75B78D60-555A-4259-916A-988ACFB715CA}">
      <dgm:prSet phldrT="[Text]" custT="1"/>
      <dgm:spPr/>
      <dgm:t>
        <a:bodyPr/>
        <a:lstStyle/>
        <a:p>
          <a:r>
            <a:rPr lang="fi-FI" sz="1000" dirty="0" smtClean="0"/>
            <a:t>Create mesh (SALOME)</a:t>
          </a:r>
          <a:endParaRPr lang="en-GB" sz="1000" dirty="0"/>
        </a:p>
      </dgm:t>
    </dgm:pt>
    <dgm:pt modelId="{847F5E92-4994-477D-9176-D6D9D72FA22E}" type="parTrans" cxnId="{90B11DA6-8571-4550-A465-F6967B3A5156}">
      <dgm:prSet/>
      <dgm:spPr/>
      <dgm:t>
        <a:bodyPr/>
        <a:lstStyle/>
        <a:p>
          <a:endParaRPr lang="en-GB" sz="1000"/>
        </a:p>
      </dgm:t>
    </dgm:pt>
    <dgm:pt modelId="{FCDBA12B-21F1-437B-AED3-3B158697F6E4}" type="sibTrans" cxnId="{90B11DA6-8571-4550-A465-F6967B3A5156}">
      <dgm:prSet custT="1"/>
      <dgm:spPr/>
      <dgm:t>
        <a:bodyPr/>
        <a:lstStyle/>
        <a:p>
          <a:endParaRPr lang="en-GB" sz="1000"/>
        </a:p>
      </dgm:t>
    </dgm:pt>
    <dgm:pt modelId="{6CD1B81C-C8A6-4FC4-99A8-6C9A088BE6B7}">
      <dgm:prSet phldrT="[Text]" custT="1"/>
      <dgm:spPr/>
      <dgm:t>
        <a:bodyPr/>
        <a:lstStyle/>
        <a:p>
          <a:r>
            <a:rPr lang="fi-FI" sz="1000" dirty="0" smtClean="0"/>
            <a:t>Combine meshes (SALOME)</a:t>
          </a:r>
          <a:endParaRPr lang="en-GB" sz="1000" dirty="0"/>
        </a:p>
      </dgm:t>
    </dgm:pt>
    <dgm:pt modelId="{2BB3FE77-0189-4353-951A-2CDC88879BDD}" type="parTrans" cxnId="{E9538DD0-C6EB-4C90-98D7-DF505CF2E930}">
      <dgm:prSet/>
      <dgm:spPr/>
      <dgm:t>
        <a:bodyPr/>
        <a:lstStyle/>
        <a:p>
          <a:endParaRPr lang="en-GB" sz="1000"/>
        </a:p>
      </dgm:t>
    </dgm:pt>
    <dgm:pt modelId="{4FF8A442-D435-4E7F-AB05-83EE2437BBA0}" type="sibTrans" cxnId="{E9538DD0-C6EB-4C90-98D7-DF505CF2E930}">
      <dgm:prSet custT="1"/>
      <dgm:spPr/>
      <dgm:t>
        <a:bodyPr/>
        <a:lstStyle/>
        <a:p>
          <a:endParaRPr lang="en-GB" sz="1000"/>
        </a:p>
      </dgm:t>
    </dgm:pt>
    <dgm:pt modelId="{96C0F805-0CC4-4D6F-ACEA-1C8B7E55ACF9}">
      <dgm:prSet phldrT="[Text]" custT="1"/>
      <dgm:spPr/>
      <dgm:t>
        <a:bodyPr/>
        <a:lstStyle/>
        <a:p>
          <a:r>
            <a:rPr lang="fi-FI" sz="1000" dirty="0" smtClean="0"/>
            <a:t>Natural frequency analysis (JuliaFEM)</a:t>
          </a:r>
          <a:endParaRPr lang="en-GB" sz="1000" dirty="0"/>
        </a:p>
      </dgm:t>
    </dgm:pt>
    <dgm:pt modelId="{98B1E342-F118-49F7-997B-B50B39792AB7}" type="parTrans" cxnId="{86FDDB7B-E511-4000-91DD-3DB109BFF903}">
      <dgm:prSet/>
      <dgm:spPr/>
      <dgm:t>
        <a:bodyPr/>
        <a:lstStyle/>
        <a:p>
          <a:endParaRPr lang="en-GB" sz="1000"/>
        </a:p>
      </dgm:t>
    </dgm:pt>
    <dgm:pt modelId="{49F46D73-BEE5-43DF-8250-D6D94CBCC177}" type="sibTrans" cxnId="{86FDDB7B-E511-4000-91DD-3DB109BFF903}">
      <dgm:prSet custT="1"/>
      <dgm:spPr/>
      <dgm:t>
        <a:bodyPr/>
        <a:lstStyle/>
        <a:p>
          <a:endParaRPr lang="en-GB" sz="1000"/>
        </a:p>
      </dgm:t>
    </dgm:pt>
    <dgm:pt modelId="{56F4200C-2626-411D-B800-FB02A5072618}">
      <dgm:prSet phldrT="[Text]" custT="1"/>
      <dgm:spPr/>
      <dgm:t>
        <a:bodyPr/>
        <a:lstStyle/>
        <a:p>
          <a:r>
            <a:rPr lang="fi-FI" sz="1000" dirty="0" smtClean="0"/>
            <a:t>Extract results (Python)</a:t>
          </a:r>
          <a:endParaRPr lang="en-GB" sz="1000" dirty="0"/>
        </a:p>
      </dgm:t>
    </dgm:pt>
    <dgm:pt modelId="{ED14AE9E-1D39-4272-838D-502B0A8EF99F}" type="parTrans" cxnId="{484F2F9A-7497-407A-A65C-73C0B034D62B}">
      <dgm:prSet/>
      <dgm:spPr/>
      <dgm:t>
        <a:bodyPr/>
        <a:lstStyle/>
        <a:p>
          <a:endParaRPr lang="en-GB" sz="1000"/>
        </a:p>
      </dgm:t>
    </dgm:pt>
    <dgm:pt modelId="{AD54C276-5BAF-4735-B6AB-F87BF2865751}" type="sibTrans" cxnId="{484F2F9A-7497-407A-A65C-73C0B034D62B}">
      <dgm:prSet custT="1"/>
      <dgm:spPr/>
      <dgm:t>
        <a:bodyPr/>
        <a:lstStyle/>
        <a:p>
          <a:endParaRPr lang="en-GB" sz="1000"/>
        </a:p>
      </dgm:t>
    </dgm:pt>
    <dgm:pt modelId="{8AA0864D-A5D1-48EF-82B1-A65C82F5F5D5}">
      <dgm:prSet phldrT="[Text]" custT="1"/>
      <dgm:spPr/>
      <dgm:t>
        <a:bodyPr/>
        <a:lstStyle/>
        <a:p>
          <a:r>
            <a:rPr lang="fi-FI" sz="1000" dirty="0" smtClean="0"/>
            <a:t>Optimization and update settings</a:t>
          </a:r>
          <a:endParaRPr lang="en-GB" sz="1000" dirty="0"/>
        </a:p>
      </dgm:t>
    </dgm:pt>
    <dgm:pt modelId="{ED491D10-450D-4540-9747-1546EA80C4C8}" type="parTrans" cxnId="{CB6303A1-4A1F-45B7-90D9-6B5A5C462813}">
      <dgm:prSet/>
      <dgm:spPr/>
      <dgm:t>
        <a:bodyPr/>
        <a:lstStyle/>
        <a:p>
          <a:endParaRPr lang="en-GB" sz="1000"/>
        </a:p>
      </dgm:t>
    </dgm:pt>
    <dgm:pt modelId="{0BB0360C-C81F-4779-A5D2-9060288D333A}" type="sibTrans" cxnId="{CB6303A1-4A1F-45B7-90D9-6B5A5C462813}">
      <dgm:prSet custT="1"/>
      <dgm:spPr/>
      <dgm:t>
        <a:bodyPr/>
        <a:lstStyle/>
        <a:p>
          <a:endParaRPr lang="en-GB" sz="1000"/>
        </a:p>
      </dgm:t>
    </dgm:pt>
    <dgm:pt modelId="{BD79C0DD-1EA3-4F16-A7F8-F3AD797FCA48}">
      <dgm:prSet phldrT="[Text]" custT="1"/>
      <dgm:spPr/>
      <dgm:t>
        <a:bodyPr/>
        <a:lstStyle/>
        <a:p>
          <a:r>
            <a:rPr lang="fi-FI" sz="1000" dirty="0" smtClean="0"/>
            <a:t>Read settings from JSON file</a:t>
          </a:r>
          <a:endParaRPr lang="en-GB" sz="1000" dirty="0"/>
        </a:p>
      </dgm:t>
    </dgm:pt>
    <dgm:pt modelId="{A5979C13-4F2B-4F76-B865-5AFE02BB6A16}" type="parTrans" cxnId="{9A44157F-FE43-456B-8C40-2A63558D4AA4}">
      <dgm:prSet/>
      <dgm:spPr/>
      <dgm:t>
        <a:bodyPr/>
        <a:lstStyle/>
        <a:p>
          <a:endParaRPr lang="en-GB" sz="1000"/>
        </a:p>
      </dgm:t>
    </dgm:pt>
    <dgm:pt modelId="{B98864FE-CCE4-418F-BAE2-42EE6874ADD6}" type="sibTrans" cxnId="{9A44157F-FE43-456B-8C40-2A63558D4AA4}">
      <dgm:prSet custT="1"/>
      <dgm:spPr/>
      <dgm:t>
        <a:bodyPr/>
        <a:lstStyle/>
        <a:p>
          <a:endParaRPr lang="en-GB" sz="1000"/>
        </a:p>
      </dgm:t>
    </dgm:pt>
    <dgm:pt modelId="{26514AD2-FCD4-45C5-B76D-81ED0791147D}">
      <dgm:prSet phldrT="[Text]" custT="1"/>
      <dgm:spPr/>
      <dgm:t>
        <a:bodyPr/>
        <a:lstStyle/>
        <a:p>
          <a:r>
            <a:rPr lang="fi-FI" sz="1000" dirty="0" smtClean="0"/>
            <a:t>Postprocess (Paraview)</a:t>
          </a:r>
          <a:endParaRPr lang="en-GB" sz="1000" dirty="0"/>
        </a:p>
      </dgm:t>
    </dgm:pt>
    <dgm:pt modelId="{EAC5B74D-7DE0-4988-B1E5-98FA9EBC1015}" type="parTrans" cxnId="{D8065782-9562-442B-B57E-5D6BBBEED72F}">
      <dgm:prSet/>
      <dgm:spPr/>
      <dgm:t>
        <a:bodyPr/>
        <a:lstStyle/>
        <a:p>
          <a:endParaRPr lang="en-GB"/>
        </a:p>
      </dgm:t>
    </dgm:pt>
    <dgm:pt modelId="{9C7A6CB7-F2FB-43D6-8CE4-D6C7FD201599}" type="sibTrans" cxnId="{D8065782-9562-442B-B57E-5D6BBBEED72F}">
      <dgm:prSet/>
      <dgm:spPr/>
      <dgm:t>
        <a:bodyPr/>
        <a:lstStyle/>
        <a:p>
          <a:endParaRPr lang="en-GB"/>
        </a:p>
      </dgm:t>
    </dgm:pt>
    <dgm:pt modelId="{3142F451-1301-4C97-A637-A5E558955C40}" type="pres">
      <dgm:prSet presAssocID="{80A9DFE8-1641-4756-96A3-4D0BABAA33EE}" presName="cycle" presStyleCnt="0">
        <dgm:presLayoutVars>
          <dgm:dir/>
          <dgm:resizeHandles val="exact"/>
        </dgm:presLayoutVars>
      </dgm:prSet>
      <dgm:spPr/>
      <dgm:t>
        <a:bodyPr/>
        <a:lstStyle/>
        <a:p>
          <a:endParaRPr lang="en-GB"/>
        </a:p>
      </dgm:t>
    </dgm:pt>
    <dgm:pt modelId="{1A6758CF-4D4E-45A0-9D0D-A3532CCD182C}" type="pres">
      <dgm:prSet presAssocID="{BD79C0DD-1EA3-4F16-A7F8-F3AD797FCA48}" presName="dummy" presStyleCnt="0"/>
      <dgm:spPr/>
    </dgm:pt>
    <dgm:pt modelId="{829C4EC6-FEFE-49DE-9FF6-0A45339D5570}" type="pres">
      <dgm:prSet presAssocID="{BD79C0DD-1EA3-4F16-A7F8-F3AD797FCA48}" presName="node" presStyleLbl="revTx" presStyleIdx="0" presStyleCnt="8">
        <dgm:presLayoutVars>
          <dgm:bulletEnabled val="1"/>
        </dgm:presLayoutVars>
      </dgm:prSet>
      <dgm:spPr/>
      <dgm:t>
        <a:bodyPr/>
        <a:lstStyle/>
        <a:p>
          <a:endParaRPr lang="en-GB"/>
        </a:p>
      </dgm:t>
    </dgm:pt>
    <dgm:pt modelId="{AD409DB4-0D2E-49F2-9291-01E2221D19AB}" type="pres">
      <dgm:prSet presAssocID="{B98864FE-CCE4-418F-BAE2-42EE6874ADD6}" presName="sibTrans" presStyleLbl="node1" presStyleIdx="0" presStyleCnt="8"/>
      <dgm:spPr/>
      <dgm:t>
        <a:bodyPr/>
        <a:lstStyle/>
        <a:p>
          <a:endParaRPr lang="en-GB"/>
        </a:p>
      </dgm:t>
    </dgm:pt>
    <dgm:pt modelId="{B2C50B58-8230-48C0-9571-144A43D3093A}" type="pres">
      <dgm:prSet presAssocID="{4D6E6298-C789-4C21-8D47-80FC36BB43AC}" presName="dummy" presStyleCnt="0"/>
      <dgm:spPr/>
    </dgm:pt>
    <dgm:pt modelId="{5D40F4A9-E76B-40F9-AC92-57AFF7A1B8CB}" type="pres">
      <dgm:prSet presAssocID="{4D6E6298-C789-4C21-8D47-80FC36BB43AC}" presName="node" presStyleLbl="revTx" presStyleIdx="1" presStyleCnt="8">
        <dgm:presLayoutVars>
          <dgm:bulletEnabled val="1"/>
        </dgm:presLayoutVars>
      </dgm:prSet>
      <dgm:spPr/>
      <dgm:t>
        <a:bodyPr/>
        <a:lstStyle/>
        <a:p>
          <a:endParaRPr lang="en-GB"/>
        </a:p>
      </dgm:t>
    </dgm:pt>
    <dgm:pt modelId="{89C78165-B347-4D43-9CA0-18118E3663D7}" type="pres">
      <dgm:prSet presAssocID="{62FF3E40-7AB3-4D5A-AF78-54C8DC0F65CD}" presName="sibTrans" presStyleLbl="node1" presStyleIdx="1" presStyleCnt="8"/>
      <dgm:spPr/>
      <dgm:t>
        <a:bodyPr/>
        <a:lstStyle/>
        <a:p>
          <a:endParaRPr lang="en-GB"/>
        </a:p>
      </dgm:t>
    </dgm:pt>
    <dgm:pt modelId="{C0640ED5-AFC0-4A5A-AAA4-BFE2C2D9833F}" type="pres">
      <dgm:prSet presAssocID="{75B78D60-555A-4259-916A-988ACFB715CA}" presName="dummy" presStyleCnt="0"/>
      <dgm:spPr/>
    </dgm:pt>
    <dgm:pt modelId="{FB38372B-2613-4538-876E-1EAB15899D82}" type="pres">
      <dgm:prSet presAssocID="{75B78D60-555A-4259-916A-988ACFB715CA}" presName="node" presStyleLbl="revTx" presStyleIdx="2" presStyleCnt="8">
        <dgm:presLayoutVars>
          <dgm:bulletEnabled val="1"/>
        </dgm:presLayoutVars>
      </dgm:prSet>
      <dgm:spPr/>
      <dgm:t>
        <a:bodyPr/>
        <a:lstStyle/>
        <a:p>
          <a:endParaRPr lang="en-GB"/>
        </a:p>
      </dgm:t>
    </dgm:pt>
    <dgm:pt modelId="{BFEF2B56-A050-4CD6-8443-7660B67379F0}" type="pres">
      <dgm:prSet presAssocID="{FCDBA12B-21F1-437B-AED3-3B158697F6E4}" presName="sibTrans" presStyleLbl="node1" presStyleIdx="2" presStyleCnt="8"/>
      <dgm:spPr/>
      <dgm:t>
        <a:bodyPr/>
        <a:lstStyle/>
        <a:p>
          <a:endParaRPr lang="en-GB"/>
        </a:p>
      </dgm:t>
    </dgm:pt>
    <dgm:pt modelId="{E1B58CBB-E838-4F64-B75E-41EBC1A2F977}" type="pres">
      <dgm:prSet presAssocID="{6CD1B81C-C8A6-4FC4-99A8-6C9A088BE6B7}" presName="dummy" presStyleCnt="0"/>
      <dgm:spPr/>
    </dgm:pt>
    <dgm:pt modelId="{6C67ADF1-6FA5-474F-A27F-D98792A3EBC5}" type="pres">
      <dgm:prSet presAssocID="{6CD1B81C-C8A6-4FC4-99A8-6C9A088BE6B7}" presName="node" presStyleLbl="revTx" presStyleIdx="3" presStyleCnt="8">
        <dgm:presLayoutVars>
          <dgm:bulletEnabled val="1"/>
        </dgm:presLayoutVars>
      </dgm:prSet>
      <dgm:spPr/>
      <dgm:t>
        <a:bodyPr/>
        <a:lstStyle/>
        <a:p>
          <a:endParaRPr lang="en-GB"/>
        </a:p>
      </dgm:t>
    </dgm:pt>
    <dgm:pt modelId="{BF21862F-11B6-426B-9F3D-15C7E3B29BAA}" type="pres">
      <dgm:prSet presAssocID="{4FF8A442-D435-4E7F-AB05-83EE2437BBA0}" presName="sibTrans" presStyleLbl="node1" presStyleIdx="3" presStyleCnt="8"/>
      <dgm:spPr/>
      <dgm:t>
        <a:bodyPr/>
        <a:lstStyle/>
        <a:p>
          <a:endParaRPr lang="en-GB"/>
        </a:p>
      </dgm:t>
    </dgm:pt>
    <dgm:pt modelId="{8BAED256-D1BD-4F6E-9C38-AEE2D06A50BE}" type="pres">
      <dgm:prSet presAssocID="{96C0F805-0CC4-4D6F-ACEA-1C8B7E55ACF9}" presName="dummy" presStyleCnt="0"/>
      <dgm:spPr/>
    </dgm:pt>
    <dgm:pt modelId="{B331D14A-3BAD-4E71-A570-98F6AAAEBA35}" type="pres">
      <dgm:prSet presAssocID="{96C0F805-0CC4-4D6F-ACEA-1C8B7E55ACF9}" presName="node" presStyleLbl="revTx" presStyleIdx="4" presStyleCnt="8" custScaleX="195041">
        <dgm:presLayoutVars>
          <dgm:bulletEnabled val="1"/>
        </dgm:presLayoutVars>
      </dgm:prSet>
      <dgm:spPr/>
      <dgm:t>
        <a:bodyPr/>
        <a:lstStyle/>
        <a:p>
          <a:endParaRPr lang="en-GB"/>
        </a:p>
      </dgm:t>
    </dgm:pt>
    <dgm:pt modelId="{D233D471-60E5-418D-8C0C-4B578AE3B106}" type="pres">
      <dgm:prSet presAssocID="{49F46D73-BEE5-43DF-8250-D6D94CBCC177}" presName="sibTrans" presStyleLbl="node1" presStyleIdx="4" presStyleCnt="8"/>
      <dgm:spPr/>
      <dgm:t>
        <a:bodyPr/>
        <a:lstStyle/>
        <a:p>
          <a:endParaRPr lang="en-GB"/>
        </a:p>
      </dgm:t>
    </dgm:pt>
    <dgm:pt modelId="{6CCDFEA3-C145-443A-A1A0-EE8160BF49D2}" type="pres">
      <dgm:prSet presAssocID="{56F4200C-2626-411D-B800-FB02A5072618}" presName="dummy" presStyleCnt="0"/>
      <dgm:spPr/>
    </dgm:pt>
    <dgm:pt modelId="{25A9FBE5-96EA-4EF4-9B90-B735727A7CC2}" type="pres">
      <dgm:prSet presAssocID="{56F4200C-2626-411D-B800-FB02A5072618}" presName="node" presStyleLbl="revTx" presStyleIdx="5" presStyleCnt="8">
        <dgm:presLayoutVars>
          <dgm:bulletEnabled val="1"/>
        </dgm:presLayoutVars>
      </dgm:prSet>
      <dgm:spPr/>
      <dgm:t>
        <a:bodyPr/>
        <a:lstStyle/>
        <a:p>
          <a:endParaRPr lang="en-GB"/>
        </a:p>
      </dgm:t>
    </dgm:pt>
    <dgm:pt modelId="{76A73E43-EE10-4FC0-93C4-7BC2EBA2FF82}" type="pres">
      <dgm:prSet presAssocID="{AD54C276-5BAF-4735-B6AB-F87BF2865751}" presName="sibTrans" presStyleLbl="node1" presStyleIdx="5" presStyleCnt="8"/>
      <dgm:spPr/>
      <dgm:t>
        <a:bodyPr/>
        <a:lstStyle/>
        <a:p>
          <a:endParaRPr lang="en-GB"/>
        </a:p>
      </dgm:t>
    </dgm:pt>
    <dgm:pt modelId="{8FAA2F5D-D56A-46BF-BB74-6033FAED21F0}" type="pres">
      <dgm:prSet presAssocID="{26514AD2-FCD4-45C5-B76D-81ED0791147D}" presName="dummy" presStyleCnt="0"/>
      <dgm:spPr/>
    </dgm:pt>
    <dgm:pt modelId="{F9889789-D107-4E2E-BBB0-D8AD58479B83}" type="pres">
      <dgm:prSet presAssocID="{26514AD2-FCD4-45C5-B76D-81ED0791147D}" presName="node" presStyleLbl="revTx" presStyleIdx="6" presStyleCnt="8" custScaleX="152513">
        <dgm:presLayoutVars>
          <dgm:bulletEnabled val="1"/>
        </dgm:presLayoutVars>
      </dgm:prSet>
      <dgm:spPr/>
      <dgm:t>
        <a:bodyPr/>
        <a:lstStyle/>
        <a:p>
          <a:endParaRPr lang="en-GB"/>
        </a:p>
      </dgm:t>
    </dgm:pt>
    <dgm:pt modelId="{7FE957D8-E00A-453C-9EB5-25F23E41FE5D}" type="pres">
      <dgm:prSet presAssocID="{9C7A6CB7-F2FB-43D6-8CE4-D6C7FD201599}" presName="sibTrans" presStyleLbl="node1" presStyleIdx="6" presStyleCnt="8"/>
      <dgm:spPr/>
      <dgm:t>
        <a:bodyPr/>
        <a:lstStyle/>
        <a:p>
          <a:endParaRPr lang="en-GB"/>
        </a:p>
      </dgm:t>
    </dgm:pt>
    <dgm:pt modelId="{500CC3E3-7F85-42C9-B05E-CB9E8DAAE00D}" type="pres">
      <dgm:prSet presAssocID="{8AA0864D-A5D1-48EF-82B1-A65C82F5F5D5}" presName="dummy" presStyleCnt="0"/>
      <dgm:spPr/>
    </dgm:pt>
    <dgm:pt modelId="{245851F3-07C3-46AB-887F-196C6A0BE383}" type="pres">
      <dgm:prSet presAssocID="{8AA0864D-A5D1-48EF-82B1-A65C82F5F5D5}" presName="node" presStyleLbl="revTx" presStyleIdx="7" presStyleCnt="8" custScaleX="137668">
        <dgm:presLayoutVars>
          <dgm:bulletEnabled val="1"/>
        </dgm:presLayoutVars>
      </dgm:prSet>
      <dgm:spPr/>
      <dgm:t>
        <a:bodyPr/>
        <a:lstStyle/>
        <a:p>
          <a:endParaRPr lang="en-GB"/>
        </a:p>
      </dgm:t>
    </dgm:pt>
    <dgm:pt modelId="{761F39E1-FAF9-43F6-B0B0-D12134447E29}" type="pres">
      <dgm:prSet presAssocID="{0BB0360C-C81F-4779-A5D2-9060288D333A}" presName="sibTrans" presStyleLbl="node1" presStyleIdx="7" presStyleCnt="8"/>
      <dgm:spPr/>
      <dgm:t>
        <a:bodyPr/>
        <a:lstStyle/>
        <a:p>
          <a:endParaRPr lang="en-GB"/>
        </a:p>
      </dgm:t>
    </dgm:pt>
  </dgm:ptLst>
  <dgm:cxnLst>
    <dgm:cxn modelId="{90B11DA6-8571-4550-A465-F6967B3A5156}" srcId="{80A9DFE8-1641-4756-96A3-4D0BABAA33EE}" destId="{75B78D60-555A-4259-916A-988ACFB715CA}" srcOrd="2" destOrd="0" parTransId="{847F5E92-4994-477D-9176-D6D9D72FA22E}" sibTransId="{FCDBA12B-21F1-437B-AED3-3B158697F6E4}"/>
    <dgm:cxn modelId="{9E9B77EC-32A0-4C78-A11D-74DAE46EFAA6}" type="presOf" srcId="{80A9DFE8-1641-4756-96A3-4D0BABAA33EE}" destId="{3142F451-1301-4C97-A637-A5E558955C40}" srcOrd="0" destOrd="0" presId="urn:microsoft.com/office/officeart/2005/8/layout/cycle1"/>
    <dgm:cxn modelId="{EB46FC22-EA42-486B-9D27-1C6E6B2DF6AD}" type="presOf" srcId="{75B78D60-555A-4259-916A-988ACFB715CA}" destId="{FB38372B-2613-4538-876E-1EAB15899D82}" srcOrd="0" destOrd="0" presId="urn:microsoft.com/office/officeart/2005/8/layout/cycle1"/>
    <dgm:cxn modelId="{CB6303A1-4A1F-45B7-90D9-6B5A5C462813}" srcId="{80A9DFE8-1641-4756-96A3-4D0BABAA33EE}" destId="{8AA0864D-A5D1-48EF-82B1-A65C82F5F5D5}" srcOrd="7" destOrd="0" parTransId="{ED491D10-450D-4540-9747-1546EA80C4C8}" sibTransId="{0BB0360C-C81F-4779-A5D2-9060288D333A}"/>
    <dgm:cxn modelId="{83A7903B-D47D-4636-A8FB-CAB354D4A1B4}" type="presOf" srcId="{0BB0360C-C81F-4779-A5D2-9060288D333A}" destId="{761F39E1-FAF9-43F6-B0B0-D12134447E29}" srcOrd="0" destOrd="0" presId="urn:microsoft.com/office/officeart/2005/8/layout/cycle1"/>
    <dgm:cxn modelId="{FC63781D-53FE-4BE2-BB63-2CE8548C4597}" type="presOf" srcId="{4D6E6298-C789-4C21-8D47-80FC36BB43AC}" destId="{5D40F4A9-E76B-40F9-AC92-57AFF7A1B8CB}" srcOrd="0" destOrd="0" presId="urn:microsoft.com/office/officeart/2005/8/layout/cycle1"/>
    <dgm:cxn modelId="{F88E6AEE-384B-4CFB-9B74-C2ECC18C2A6E}" type="presOf" srcId="{FCDBA12B-21F1-437B-AED3-3B158697F6E4}" destId="{BFEF2B56-A050-4CD6-8443-7660B67379F0}" srcOrd="0" destOrd="0" presId="urn:microsoft.com/office/officeart/2005/8/layout/cycle1"/>
    <dgm:cxn modelId="{E9538DD0-C6EB-4C90-98D7-DF505CF2E930}" srcId="{80A9DFE8-1641-4756-96A3-4D0BABAA33EE}" destId="{6CD1B81C-C8A6-4FC4-99A8-6C9A088BE6B7}" srcOrd="3" destOrd="0" parTransId="{2BB3FE77-0189-4353-951A-2CDC88879BDD}" sibTransId="{4FF8A442-D435-4E7F-AB05-83EE2437BBA0}"/>
    <dgm:cxn modelId="{9A44157F-FE43-456B-8C40-2A63558D4AA4}" srcId="{80A9DFE8-1641-4756-96A3-4D0BABAA33EE}" destId="{BD79C0DD-1EA3-4F16-A7F8-F3AD797FCA48}" srcOrd="0" destOrd="0" parTransId="{A5979C13-4F2B-4F76-B865-5AFE02BB6A16}" sibTransId="{B98864FE-CCE4-418F-BAE2-42EE6874ADD6}"/>
    <dgm:cxn modelId="{D8065782-9562-442B-B57E-5D6BBBEED72F}" srcId="{80A9DFE8-1641-4756-96A3-4D0BABAA33EE}" destId="{26514AD2-FCD4-45C5-B76D-81ED0791147D}" srcOrd="6" destOrd="0" parTransId="{EAC5B74D-7DE0-4988-B1E5-98FA9EBC1015}" sibTransId="{9C7A6CB7-F2FB-43D6-8CE4-D6C7FD201599}"/>
    <dgm:cxn modelId="{5D96A007-E324-4BDA-871B-C0D46C59EE56}" type="presOf" srcId="{62FF3E40-7AB3-4D5A-AF78-54C8DC0F65CD}" destId="{89C78165-B347-4D43-9CA0-18118E3663D7}" srcOrd="0" destOrd="0" presId="urn:microsoft.com/office/officeart/2005/8/layout/cycle1"/>
    <dgm:cxn modelId="{9DC3C601-29C6-41D8-AE65-3E8979D9C98D}" type="presOf" srcId="{49F46D73-BEE5-43DF-8250-D6D94CBCC177}" destId="{D233D471-60E5-418D-8C0C-4B578AE3B106}" srcOrd="0" destOrd="0" presId="urn:microsoft.com/office/officeart/2005/8/layout/cycle1"/>
    <dgm:cxn modelId="{2B83D538-82B7-4C41-A28E-966317B8F1C1}" type="presOf" srcId="{AD54C276-5BAF-4735-B6AB-F87BF2865751}" destId="{76A73E43-EE10-4FC0-93C4-7BC2EBA2FF82}" srcOrd="0" destOrd="0" presId="urn:microsoft.com/office/officeart/2005/8/layout/cycle1"/>
    <dgm:cxn modelId="{F637C6A0-93A0-4752-8C35-DBE4F951A3D7}" type="presOf" srcId="{8AA0864D-A5D1-48EF-82B1-A65C82F5F5D5}" destId="{245851F3-07C3-46AB-887F-196C6A0BE383}" srcOrd="0" destOrd="0" presId="urn:microsoft.com/office/officeart/2005/8/layout/cycle1"/>
    <dgm:cxn modelId="{86FDDB7B-E511-4000-91DD-3DB109BFF903}" srcId="{80A9DFE8-1641-4756-96A3-4D0BABAA33EE}" destId="{96C0F805-0CC4-4D6F-ACEA-1C8B7E55ACF9}" srcOrd="4" destOrd="0" parTransId="{98B1E342-F118-49F7-997B-B50B39792AB7}" sibTransId="{49F46D73-BEE5-43DF-8250-D6D94CBCC177}"/>
    <dgm:cxn modelId="{A970D580-1042-48E3-8108-39C33A071A79}" type="presOf" srcId="{96C0F805-0CC4-4D6F-ACEA-1C8B7E55ACF9}" destId="{B331D14A-3BAD-4E71-A570-98F6AAAEBA35}" srcOrd="0" destOrd="0" presId="urn:microsoft.com/office/officeart/2005/8/layout/cycle1"/>
    <dgm:cxn modelId="{0019BD4D-7C5E-4E21-A282-F42D25E68D7A}" type="presOf" srcId="{BD79C0DD-1EA3-4F16-A7F8-F3AD797FCA48}" destId="{829C4EC6-FEFE-49DE-9FF6-0A45339D5570}" srcOrd="0" destOrd="0" presId="urn:microsoft.com/office/officeart/2005/8/layout/cycle1"/>
    <dgm:cxn modelId="{CEE4F70A-D0BF-4791-827C-E3932BB681A8}" type="presOf" srcId="{26514AD2-FCD4-45C5-B76D-81ED0791147D}" destId="{F9889789-D107-4E2E-BBB0-D8AD58479B83}" srcOrd="0" destOrd="0" presId="urn:microsoft.com/office/officeart/2005/8/layout/cycle1"/>
    <dgm:cxn modelId="{883D9800-EA5B-4625-8245-98643F764717}" srcId="{80A9DFE8-1641-4756-96A3-4D0BABAA33EE}" destId="{4D6E6298-C789-4C21-8D47-80FC36BB43AC}" srcOrd="1" destOrd="0" parTransId="{0CF66E05-5A40-4E29-9E08-C0A1D0B1CCC3}" sibTransId="{62FF3E40-7AB3-4D5A-AF78-54C8DC0F65CD}"/>
    <dgm:cxn modelId="{484F2F9A-7497-407A-A65C-73C0B034D62B}" srcId="{80A9DFE8-1641-4756-96A3-4D0BABAA33EE}" destId="{56F4200C-2626-411D-B800-FB02A5072618}" srcOrd="5" destOrd="0" parTransId="{ED14AE9E-1D39-4272-838D-502B0A8EF99F}" sibTransId="{AD54C276-5BAF-4735-B6AB-F87BF2865751}"/>
    <dgm:cxn modelId="{A50C0E4C-AD09-4926-AD9B-8D3FAC28ACEE}" type="presOf" srcId="{4FF8A442-D435-4E7F-AB05-83EE2437BBA0}" destId="{BF21862F-11B6-426B-9F3D-15C7E3B29BAA}" srcOrd="0" destOrd="0" presId="urn:microsoft.com/office/officeart/2005/8/layout/cycle1"/>
    <dgm:cxn modelId="{25DA3A16-B03B-48AA-B698-F9EBE3970BBD}" type="presOf" srcId="{56F4200C-2626-411D-B800-FB02A5072618}" destId="{25A9FBE5-96EA-4EF4-9B90-B735727A7CC2}" srcOrd="0" destOrd="0" presId="urn:microsoft.com/office/officeart/2005/8/layout/cycle1"/>
    <dgm:cxn modelId="{8AC3150E-8651-4E6B-9A64-633D2AB7D85D}" type="presOf" srcId="{9C7A6CB7-F2FB-43D6-8CE4-D6C7FD201599}" destId="{7FE957D8-E00A-453C-9EB5-25F23E41FE5D}" srcOrd="0" destOrd="0" presId="urn:microsoft.com/office/officeart/2005/8/layout/cycle1"/>
    <dgm:cxn modelId="{09153D7D-B8CB-45E0-94F0-29AC9FA35E89}" type="presOf" srcId="{B98864FE-CCE4-418F-BAE2-42EE6874ADD6}" destId="{AD409DB4-0D2E-49F2-9291-01E2221D19AB}" srcOrd="0" destOrd="0" presId="urn:microsoft.com/office/officeart/2005/8/layout/cycle1"/>
    <dgm:cxn modelId="{2B23659D-8BBA-4108-86AE-032E541FC112}" type="presOf" srcId="{6CD1B81C-C8A6-4FC4-99A8-6C9A088BE6B7}" destId="{6C67ADF1-6FA5-474F-A27F-D98792A3EBC5}" srcOrd="0" destOrd="0" presId="urn:microsoft.com/office/officeart/2005/8/layout/cycle1"/>
    <dgm:cxn modelId="{4F56C305-5807-417F-98CC-DDCF2BB0A5B9}" type="presParOf" srcId="{3142F451-1301-4C97-A637-A5E558955C40}" destId="{1A6758CF-4D4E-45A0-9D0D-A3532CCD182C}" srcOrd="0" destOrd="0" presId="urn:microsoft.com/office/officeart/2005/8/layout/cycle1"/>
    <dgm:cxn modelId="{74948873-2CCC-4DF8-90F8-F9ECF2674362}" type="presParOf" srcId="{3142F451-1301-4C97-A637-A5E558955C40}" destId="{829C4EC6-FEFE-49DE-9FF6-0A45339D5570}" srcOrd="1" destOrd="0" presId="urn:microsoft.com/office/officeart/2005/8/layout/cycle1"/>
    <dgm:cxn modelId="{9115B51D-315B-4022-AFBE-AFE98CFE38DD}" type="presParOf" srcId="{3142F451-1301-4C97-A637-A5E558955C40}" destId="{AD409DB4-0D2E-49F2-9291-01E2221D19AB}" srcOrd="2" destOrd="0" presId="urn:microsoft.com/office/officeart/2005/8/layout/cycle1"/>
    <dgm:cxn modelId="{71C93612-13A5-49B2-A9B6-BC727134F02C}" type="presParOf" srcId="{3142F451-1301-4C97-A637-A5E558955C40}" destId="{B2C50B58-8230-48C0-9571-144A43D3093A}" srcOrd="3" destOrd="0" presId="urn:microsoft.com/office/officeart/2005/8/layout/cycle1"/>
    <dgm:cxn modelId="{04771FF3-94ED-4ECE-9D69-62EDE9F359FD}" type="presParOf" srcId="{3142F451-1301-4C97-A637-A5E558955C40}" destId="{5D40F4A9-E76B-40F9-AC92-57AFF7A1B8CB}" srcOrd="4" destOrd="0" presId="urn:microsoft.com/office/officeart/2005/8/layout/cycle1"/>
    <dgm:cxn modelId="{21F5A623-D402-431F-914A-AB2330BF1382}" type="presParOf" srcId="{3142F451-1301-4C97-A637-A5E558955C40}" destId="{89C78165-B347-4D43-9CA0-18118E3663D7}" srcOrd="5" destOrd="0" presId="urn:microsoft.com/office/officeart/2005/8/layout/cycle1"/>
    <dgm:cxn modelId="{97DB9E81-D1F0-427F-93D2-6CDE031327BA}" type="presParOf" srcId="{3142F451-1301-4C97-A637-A5E558955C40}" destId="{C0640ED5-AFC0-4A5A-AAA4-BFE2C2D9833F}" srcOrd="6" destOrd="0" presId="urn:microsoft.com/office/officeart/2005/8/layout/cycle1"/>
    <dgm:cxn modelId="{5FCEC2E9-7A5B-4291-8F68-53A23FC68A69}" type="presParOf" srcId="{3142F451-1301-4C97-A637-A5E558955C40}" destId="{FB38372B-2613-4538-876E-1EAB15899D82}" srcOrd="7" destOrd="0" presId="urn:microsoft.com/office/officeart/2005/8/layout/cycle1"/>
    <dgm:cxn modelId="{C30D852A-2A3E-43E7-B75F-44A51C43EF18}" type="presParOf" srcId="{3142F451-1301-4C97-A637-A5E558955C40}" destId="{BFEF2B56-A050-4CD6-8443-7660B67379F0}" srcOrd="8" destOrd="0" presId="urn:microsoft.com/office/officeart/2005/8/layout/cycle1"/>
    <dgm:cxn modelId="{D818B8EF-2104-4E90-B233-D10EEE2C1F1B}" type="presParOf" srcId="{3142F451-1301-4C97-A637-A5E558955C40}" destId="{E1B58CBB-E838-4F64-B75E-41EBC1A2F977}" srcOrd="9" destOrd="0" presId="urn:microsoft.com/office/officeart/2005/8/layout/cycle1"/>
    <dgm:cxn modelId="{DE5C59B4-B189-406D-8452-C3CB02D47E52}" type="presParOf" srcId="{3142F451-1301-4C97-A637-A5E558955C40}" destId="{6C67ADF1-6FA5-474F-A27F-D98792A3EBC5}" srcOrd="10" destOrd="0" presId="urn:microsoft.com/office/officeart/2005/8/layout/cycle1"/>
    <dgm:cxn modelId="{359C2AB8-BE02-4313-963A-A4F115B56914}" type="presParOf" srcId="{3142F451-1301-4C97-A637-A5E558955C40}" destId="{BF21862F-11B6-426B-9F3D-15C7E3B29BAA}" srcOrd="11" destOrd="0" presId="urn:microsoft.com/office/officeart/2005/8/layout/cycle1"/>
    <dgm:cxn modelId="{46A63C7E-C46B-4913-B222-CA294FBD2FD6}" type="presParOf" srcId="{3142F451-1301-4C97-A637-A5E558955C40}" destId="{8BAED256-D1BD-4F6E-9C38-AEE2D06A50BE}" srcOrd="12" destOrd="0" presId="urn:microsoft.com/office/officeart/2005/8/layout/cycle1"/>
    <dgm:cxn modelId="{072132C3-2D2F-48B8-A376-60C83FC8C4E2}" type="presParOf" srcId="{3142F451-1301-4C97-A637-A5E558955C40}" destId="{B331D14A-3BAD-4E71-A570-98F6AAAEBA35}" srcOrd="13" destOrd="0" presId="urn:microsoft.com/office/officeart/2005/8/layout/cycle1"/>
    <dgm:cxn modelId="{66E4C240-72B3-4F5F-A76C-2F3F2EDDC3C0}" type="presParOf" srcId="{3142F451-1301-4C97-A637-A5E558955C40}" destId="{D233D471-60E5-418D-8C0C-4B578AE3B106}" srcOrd="14" destOrd="0" presId="urn:microsoft.com/office/officeart/2005/8/layout/cycle1"/>
    <dgm:cxn modelId="{89B33CD4-5FB0-4847-800A-25A7157C20BE}" type="presParOf" srcId="{3142F451-1301-4C97-A637-A5E558955C40}" destId="{6CCDFEA3-C145-443A-A1A0-EE8160BF49D2}" srcOrd="15" destOrd="0" presId="urn:microsoft.com/office/officeart/2005/8/layout/cycle1"/>
    <dgm:cxn modelId="{738C5EC4-A905-49A8-96C3-7C2B9134D3CA}" type="presParOf" srcId="{3142F451-1301-4C97-A637-A5E558955C40}" destId="{25A9FBE5-96EA-4EF4-9B90-B735727A7CC2}" srcOrd="16" destOrd="0" presId="urn:microsoft.com/office/officeart/2005/8/layout/cycle1"/>
    <dgm:cxn modelId="{7500C1DD-2704-4E09-94D2-83B8F38F3488}" type="presParOf" srcId="{3142F451-1301-4C97-A637-A5E558955C40}" destId="{76A73E43-EE10-4FC0-93C4-7BC2EBA2FF82}" srcOrd="17" destOrd="0" presId="urn:microsoft.com/office/officeart/2005/8/layout/cycle1"/>
    <dgm:cxn modelId="{5247FB4D-FE04-4C16-9C35-A623689BDAD9}" type="presParOf" srcId="{3142F451-1301-4C97-A637-A5E558955C40}" destId="{8FAA2F5D-D56A-46BF-BB74-6033FAED21F0}" srcOrd="18" destOrd="0" presId="urn:microsoft.com/office/officeart/2005/8/layout/cycle1"/>
    <dgm:cxn modelId="{FD5CB681-777C-4711-A8A3-53DDBFAB4AB0}" type="presParOf" srcId="{3142F451-1301-4C97-A637-A5E558955C40}" destId="{F9889789-D107-4E2E-BBB0-D8AD58479B83}" srcOrd="19" destOrd="0" presId="urn:microsoft.com/office/officeart/2005/8/layout/cycle1"/>
    <dgm:cxn modelId="{495B6948-95FB-4640-8900-502985A9761E}" type="presParOf" srcId="{3142F451-1301-4C97-A637-A5E558955C40}" destId="{7FE957D8-E00A-453C-9EB5-25F23E41FE5D}" srcOrd="20" destOrd="0" presId="urn:microsoft.com/office/officeart/2005/8/layout/cycle1"/>
    <dgm:cxn modelId="{C95C4D01-C6CC-40F4-9D1F-8B13F19ACB38}" type="presParOf" srcId="{3142F451-1301-4C97-A637-A5E558955C40}" destId="{500CC3E3-7F85-42C9-B05E-CB9E8DAAE00D}" srcOrd="21" destOrd="0" presId="urn:microsoft.com/office/officeart/2005/8/layout/cycle1"/>
    <dgm:cxn modelId="{A87A3CD9-153B-49D6-9836-0A038CA3B6DC}" type="presParOf" srcId="{3142F451-1301-4C97-A637-A5E558955C40}" destId="{245851F3-07C3-46AB-887F-196C6A0BE383}" srcOrd="22" destOrd="0" presId="urn:microsoft.com/office/officeart/2005/8/layout/cycle1"/>
    <dgm:cxn modelId="{0F14C8CB-5494-45F2-BEF9-CB07C9C0C71E}" type="presParOf" srcId="{3142F451-1301-4C97-A637-A5E558955C40}" destId="{761F39E1-FAF9-43F6-B0B0-D12134447E29}" srcOrd="23"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C4EC6-FEFE-49DE-9FF6-0A45339D5570}">
      <dsp:nvSpPr>
        <dsp:cNvPr id="0" name=""/>
        <dsp:cNvSpPr/>
      </dsp:nvSpPr>
      <dsp:spPr>
        <a:xfrm>
          <a:off x="2406507" y="1120"/>
          <a:ext cx="575184" cy="57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i-FI" sz="1000" kern="1200" dirty="0" smtClean="0"/>
            <a:t>Read settings from JSON file</a:t>
          </a:r>
          <a:endParaRPr lang="en-GB" sz="1000" kern="1200" dirty="0"/>
        </a:p>
      </dsp:txBody>
      <dsp:txXfrm>
        <a:off x="2406507" y="1120"/>
        <a:ext cx="575184" cy="575184"/>
      </dsp:txXfrm>
    </dsp:sp>
    <dsp:sp modelId="{AD409DB4-0D2E-49F2-9291-01E2221D19AB}">
      <dsp:nvSpPr>
        <dsp:cNvPr id="0" name=""/>
        <dsp:cNvSpPr/>
      </dsp:nvSpPr>
      <dsp:spPr>
        <a:xfrm>
          <a:off x="526261" y="54548"/>
          <a:ext cx="3202955" cy="3202955"/>
        </a:xfrm>
        <a:prstGeom prst="circularArrow">
          <a:avLst>
            <a:gd name="adj1" fmla="val 3502"/>
            <a:gd name="adj2" fmla="val 217147"/>
            <a:gd name="adj3" fmla="val 19268436"/>
            <a:gd name="adj4" fmla="val 18314417"/>
            <a:gd name="adj5" fmla="val 408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40F4A9-E76B-40F9-AC92-57AFF7A1B8CB}">
      <dsp:nvSpPr>
        <dsp:cNvPr id="0" name=""/>
        <dsp:cNvSpPr/>
      </dsp:nvSpPr>
      <dsp:spPr>
        <a:xfrm>
          <a:off x="3207461" y="802074"/>
          <a:ext cx="575184" cy="57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i-FI" sz="1000" kern="1200" dirty="0" smtClean="0"/>
            <a:t>Create geometry using FreeCAD</a:t>
          </a:r>
          <a:endParaRPr lang="en-GB" sz="1000" kern="1200" dirty="0"/>
        </a:p>
      </dsp:txBody>
      <dsp:txXfrm>
        <a:off x="3207461" y="802074"/>
        <a:ext cx="575184" cy="575184"/>
      </dsp:txXfrm>
    </dsp:sp>
    <dsp:sp modelId="{89C78165-B347-4D43-9CA0-18118E3663D7}">
      <dsp:nvSpPr>
        <dsp:cNvPr id="0" name=""/>
        <dsp:cNvSpPr/>
      </dsp:nvSpPr>
      <dsp:spPr>
        <a:xfrm>
          <a:off x="526261" y="54548"/>
          <a:ext cx="3202955" cy="3202955"/>
        </a:xfrm>
        <a:prstGeom prst="circularArrow">
          <a:avLst>
            <a:gd name="adj1" fmla="val 3502"/>
            <a:gd name="adj2" fmla="val 217147"/>
            <a:gd name="adj3" fmla="val 434279"/>
            <a:gd name="adj4" fmla="val 20948574"/>
            <a:gd name="adj5" fmla="val 408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38372B-2613-4538-876E-1EAB15899D82}">
      <dsp:nvSpPr>
        <dsp:cNvPr id="0" name=""/>
        <dsp:cNvSpPr/>
      </dsp:nvSpPr>
      <dsp:spPr>
        <a:xfrm>
          <a:off x="3207461" y="1934793"/>
          <a:ext cx="575184" cy="57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i-FI" sz="1000" kern="1200" dirty="0" smtClean="0"/>
            <a:t>Create mesh (SALOME)</a:t>
          </a:r>
          <a:endParaRPr lang="en-GB" sz="1000" kern="1200" dirty="0"/>
        </a:p>
      </dsp:txBody>
      <dsp:txXfrm>
        <a:off x="3207461" y="1934793"/>
        <a:ext cx="575184" cy="575184"/>
      </dsp:txXfrm>
    </dsp:sp>
    <dsp:sp modelId="{BFEF2B56-A050-4CD6-8443-7660B67379F0}">
      <dsp:nvSpPr>
        <dsp:cNvPr id="0" name=""/>
        <dsp:cNvSpPr/>
      </dsp:nvSpPr>
      <dsp:spPr>
        <a:xfrm>
          <a:off x="526261" y="54548"/>
          <a:ext cx="3202955" cy="3202955"/>
        </a:xfrm>
        <a:prstGeom prst="circularArrow">
          <a:avLst>
            <a:gd name="adj1" fmla="val 3502"/>
            <a:gd name="adj2" fmla="val 217147"/>
            <a:gd name="adj3" fmla="val 3068436"/>
            <a:gd name="adj4" fmla="val 2114417"/>
            <a:gd name="adj5" fmla="val 408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7ADF1-6FA5-474F-A27F-D98792A3EBC5}">
      <dsp:nvSpPr>
        <dsp:cNvPr id="0" name=""/>
        <dsp:cNvSpPr/>
      </dsp:nvSpPr>
      <dsp:spPr>
        <a:xfrm>
          <a:off x="2406507" y="2735747"/>
          <a:ext cx="575184" cy="57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i-FI" sz="1000" kern="1200" dirty="0" smtClean="0"/>
            <a:t>Combine meshes (SALOME)</a:t>
          </a:r>
          <a:endParaRPr lang="en-GB" sz="1000" kern="1200" dirty="0"/>
        </a:p>
      </dsp:txBody>
      <dsp:txXfrm>
        <a:off x="2406507" y="2735747"/>
        <a:ext cx="575184" cy="575184"/>
      </dsp:txXfrm>
    </dsp:sp>
    <dsp:sp modelId="{BF21862F-11B6-426B-9F3D-15C7E3B29BAA}">
      <dsp:nvSpPr>
        <dsp:cNvPr id="0" name=""/>
        <dsp:cNvSpPr/>
      </dsp:nvSpPr>
      <dsp:spPr>
        <a:xfrm>
          <a:off x="526261" y="54548"/>
          <a:ext cx="3202955" cy="3202955"/>
        </a:xfrm>
        <a:prstGeom prst="circularArrow">
          <a:avLst>
            <a:gd name="adj1" fmla="val 3502"/>
            <a:gd name="adj2" fmla="val 217147"/>
            <a:gd name="adj3" fmla="val 5195481"/>
            <a:gd name="adj4" fmla="val 4748574"/>
            <a:gd name="adj5" fmla="val 408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31D14A-3BAD-4E71-A570-98F6AAAEBA35}">
      <dsp:nvSpPr>
        <dsp:cNvPr id="0" name=""/>
        <dsp:cNvSpPr/>
      </dsp:nvSpPr>
      <dsp:spPr>
        <a:xfrm>
          <a:off x="1000456" y="2735747"/>
          <a:ext cx="1121846" cy="57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i-FI" sz="1000" kern="1200" dirty="0" smtClean="0"/>
            <a:t>Natural frequency analysis (JuliaFEM)</a:t>
          </a:r>
          <a:endParaRPr lang="en-GB" sz="1000" kern="1200" dirty="0"/>
        </a:p>
      </dsp:txBody>
      <dsp:txXfrm>
        <a:off x="1000456" y="2735747"/>
        <a:ext cx="1121846" cy="575184"/>
      </dsp:txXfrm>
    </dsp:sp>
    <dsp:sp modelId="{D233D471-60E5-418D-8C0C-4B578AE3B106}">
      <dsp:nvSpPr>
        <dsp:cNvPr id="0" name=""/>
        <dsp:cNvSpPr/>
      </dsp:nvSpPr>
      <dsp:spPr>
        <a:xfrm>
          <a:off x="526261" y="54548"/>
          <a:ext cx="3202955" cy="3202955"/>
        </a:xfrm>
        <a:prstGeom prst="circularArrow">
          <a:avLst>
            <a:gd name="adj1" fmla="val 3502"/>
            <a:gd name="adj2" fmla="val 217147"/>
            <a:gd name="adj3" fmla="val 8468436"/>
            <a:gd name="adj4" fmla="val 7989047"/>
            <a:gd name="adj5" fmla="val 408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A9FBE5-96EA-4EF4-9B90-B735727A7CC2}">
      <dsp:nvSpPr>
        <dsp:cNvPr id="0" name=""/>
        <dsp:cNvSpPr/>
      </dsp:nvSpPr>
      <dsp:spPr>
        <a:xfrm>
          <a:off x="472833" y="1934793"/>
          <a:ext cx="575184" cy="57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i-FI" sz="1000" kern="1200" dirty="0" smtClean="0"/>
            <a:t>Extract results (Python)</a:t>
          </a:r>
          <a:endParaRPr lang="en-GB" sz="1000" kern="1200" dirty="0"/>
        </a:p>
      </dsp:txBody>
      <dsp:txXfrm>
        <a:off x="472833" y="1934793"/>
        <a:ext cx="575184" cy="575184"/>
      </dsp:txXfrm>
    </dsp:sp>
    <dsp:sp modelId="{76A73E43-EE10-4FC0-93C4-7BC2EBA2FF82}">
      <dsp:nvSpPr>
        <dsp:cNvPr id="0" name=""/>
        <dsp:cNvSpPr/>
      </dsp:nvSpPr>
      <dsp:spPr>
        <a:xfrm>
          <a:off x="526261" y="54548"/>
          <a:ext cx="3202955" cy="3202955"/>
        </a:xfrm>
        <a:prstGeom prst="circularArrow">
          <a:avLst>
            <a:gd name="adj1" fmla="val 3502"/>
            <a:gd name="adj2" fmla="val 217147"/>
            <a:gd name="adj3" fmla="val 11234279"/>
            <a:gd name="adj4" fmla="val 10148574"/>
            <a:gd name="adj5" fmla="val 408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889789-D107-4E2E-BBB0-D8AD58479B83}">
      <dsp:nvSpPr>
        <dsp:cNvPr id="0" name=""/>
        <dsp:cNvSpPr/>
      </dsp:nvSpPr>
      <dsp:spPr>
        <a:xfrm>
          <a:off x="321809" y="802074"/>
          <a:ext cx="877231" cy="57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i-FI" sz="1000" kern="1200" dirty="0" smtClean="0"/>
            <a:t>Postprocess (Paraview)</a:t>
          </a:r>
          <a:endParaRPr lang="en-GB" sz="1000" kern="1200" dirty="0"/>
        </a:p>
      </dsp:txBody>
      <dsp:txXfrm>
        <a:off x="321809" y="802074"/>
        <a:ext cx="877231" cy="575184"/>
      </dsp:txXfrm>
    </dsp:sp>
    <dsp:sp modelId="{7FE957D8-E00A-453C-9EB5-25F23E41FE5D}">
      <dsp:nvSpPr>
        <dsp:cNvPr id="0" name=""/>
        <dsp:cNvSpPr/>
      </dsp:nvSpPr>
      <dsp:spPr>
        <a:xfrm>
          <a:off x="526261" y="54548"/>
          <a:ext cx="3202955" cy="3202955"/>
        </a:xfrm>
        <a:prstGeom prst="circularArrow">
          <a:avLst>
            <a:gd name="adj1" fmla="val 3502"/>
            <a:gd name="adj2" fmla="val 217147"/>
            <a:gd name="adj3" fmla="val 13549432"/>
            <a:gd name="adj4" fmla="val 12914417"/>
            <a:gd name="adj5" fmla="val 408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5851F3-07C3-46AB-887F-196C6A0BE383}">
      <dsp:nvSpPr>
        <dsp:cNvPr id="0" name=""/>
        <dsp:cNvSpPr/>
      </dsp:nvSpPr>
      <dsp:spPr>
        <a:xfrm>
          <a:off x="1165456" y="1120"/>
          <a:ext cx="791845" cy="57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i-FI" sz="1000" kern="1200" dirty="0" smtClean="0"/>
            <a:t>Optimization and update settings</a:t>
          </a:r>
          <a:endParaRPr lang="en-GB" sz="1000" kern="1200" dirty="0"/>
        </a:p>
      </dsp:txBody>
      <dsp:txXfrm>
        <a:off x="1165456" y="1120"/>
        <a:ext cx="791845" cy="575184"/>
      </dsp:txXfrm>
    </dsp:sp>
    <dsp:sp modelId="{761F39E1-FAF9-43F6-B0B0-D12134447E29}">
      <dsp:nvSpPr>
        <dsp:cNvPr id="0" name=""/>
        <dsp:cNvSpPr/>
      </dsp:nvSpPr>
      <dsp:spPr>
        <a:xfrm>
          <a:off x="526261" y="54548"/>
          <a:ext cx="3202955" cy="3202955"/>
        </a:xfrm>
        <a:prstGeom prst="circularArrow">
          <a:avLst>
            <a:gd name="adj1" fmla="val 3502"/>
            <a:gd name="adj2" fmla="val 217147"/>
            <a:gd name="adj3" fmla="val 16634279"/>
            <a:gd name="adj4" fmla="val 15803220"/>
            <a:gd name="adj5" fmla="val 408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713434-021B-4586-8860-8E07A9576383}" type="datetimeFigureOut">
              <a:rPr lang="en-GB" smtClean="0"/>
              <a:t>21.8.2017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1A18DD-FF46-427E-A0AE-864B47C2A3AE}"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13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713434-021B-4586-8860-8E07A9576383}" type="datetimeFigureOut">
              <a:rPr lang="en-GB" smtClean="0"/>
              <a:t>21.8.2017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1A18DD-FF46-427E-A0AE-864B47C2A3AE}" type="slidenum">
              <a:rPr lang="en-GB" smtClean="0"/>
              <a:t>‹#›</a:t>
            </a:fld>
            <a:endParaRPr lang="en-GB"/>
          </a:p>
        </p:txBody>
      </p:sp>
    </p:spTree>
    <p:extLst>
      <p:ext uri="{BB962C8B-B14F-4D97-AF65-F5344CB8AC3E}">
        <p14:creationId xmlns:p14="http://schemas.microsoft.com/office/powerpoint/2010/main" val="29795541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713434-021B-4586-8860-8E07A9576383}" type="datetimeFigureOut">
              <a:rPr lang="en-GB" smtClean="0"/>
              <a:t>21.8.2017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1A18DD-FF46-427E-A0AE-864B47C2A3AE}" type="slidenum">
              <a:rPr lang="en-GB" smtClean="0"/>
              <a:t>‹#›</a:t>
            </a:fld>
            <a:endParaRPr lang="en-GB"/>
          </a:p>
        </p:txBody>
      </p:sp>
    </p:spTree>
    <p:extLst>
      <p:ext uri="{BB962C8B-B14F-4D97-AF65-F5344CB8AC3E}">
        <p14:creationId xmlns:p14="http://schemas.microsoft.com/office/powerpoint/2010/main" val="1914094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713434-021B-4586-8860-8E07A9576383}" type="datetimeFigureOut">
              <a:rPr lang="en-GB" smtClean="0"/>
              <a:t>21.8.2017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1A18DD-FF46-427E-A0AE-864B47C2A3AE}" type="slidenum">
              <a:rPr lang="en-GB" smtClean="0"/>
              <a:t>‹#›</a:t>
            </a:fld>
            <a:endParaRPr lang="en-GB"/>
          </a:p>
        </p:txBody>
      </p:sp>
    </p:spTree>
    <p:extLst>
      <p:ext uri="{BB962C8B-B14F-4D97-AF65-F5344CB8AC3E}">
        <p14:creationId xmlns:p14="http://schemas.microsoft.com/office/powerpoint/2010/main" val="324761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713434-021B-4586-8860-8E07A9576383}" type="datetimeFigureOut">
              <a:rPr lang="en-GB" smtClean="0"/>
              <a:t>21.8.2017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91A18DD-FF46-427E-A0AE-864B47C2A3AE}"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10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713434-021B-4586-8860-8E07A9576383}" type="datetimeFigureOut">
              <a:rPr lang="en-GB" smtClean="0"/>
              <a:t>21.8.2017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1A18DD-FF46-427E-A0AE-864B47C2A3AE}" type="slidenum">
              <a:rPr lang="en-GB" smtClean="0"/>
              <a:t>‹#›</a:t>
            </a:fld>
            <a:endParaRPr lang="en-GB"/>
          </a:p>
        </p:txBody>
      </p:sp>
    </p:spTree>
    <p:extLst>
      <p:ext uri="{BB962C8B-B14F-4D97-AF65-F5344CB8AC3E}">
        <p14:creationId xmlns:p14="http://schemas.microsoft.com/office/powerpoint/2010/main" val="367674455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713434-021B-4586-8860-8E07A9576383}" type="datetimeFigureOut">
              <a:rPr lang="en-GB" smtClean="0"/>
              <a:t>21.8.2017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91A18DD-FF46-427E-A0AE-864B47C2A3AE}" type="slidenum">
              <a:rPr lang="en-GB" smtClean="0"/>
              <a:t>‹#›</a:t>
            </a:fld>
            <a:endParaRPr lang="en-GB"/>
          </a:p>
        </p:txBody>
      </p:sp>
    </p:spTree>
    <p:extLst>
      <p:ext uri="{BB962C8B-B14F-4D97-AF65-F5344CB8AC3E}">
        <p14:creationId xmlns:p14="http://schemas.microsoft.com/office/powerpoint/2010/main" val="162554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713434-021B-4586-8860-8E07A9576383}" type="datetimeFigureOut">
              <a:rPr lang="en-GB" smtClean="0"/>
              <a:t>21.8.2017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91A18DD-FF46-427E-A0AE-864B47C2A3AE}" type="slidenum">
              <a:rPr lang="en-GB" smtClean="0"/>
              <a:t>‹#›</a:t>
            </a:fld>
            <a:endParaRPr lang="en-GB"/>
          </a:p>
        </p:txBody>
      </p:sp>
    </p:spTree>
    <p:extLst>
      <p:ext uri="{BB962C8B-B14F-4D97-AF65-F5344CB8AC3E}">
        <p14:creationId xmlns:p14="http://schemas.microsoft.com/office/powerpoint/2010/main" val="124716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A97A1E3-38CF-4331-8035-BC4F3D77D560}" type="datetimeFigureOut">
              <a:rPr lang="en-GB" smtClean="0"/>
              <a:t>21.8.2017</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1CB63FEF-3C92-4C09-8D5F-7B2F59FA9118}" type="slidenum">
              <a:rPr lang="en-GB" smtClean="0"/>
              <a:t>‹#›</a:t>
            </a:fld>
            <a:endParaRPr lang="en-GB"/>
          </a:p>
        </p:txBody>
      </p:sp>
    </p:spTree>
    <p:extLst>
      <p:ext uri="{BB962C8B-B14F-4D97-AF65-F5344CB8AC3E}">
        <p14:creationId xmlns:p14="http://schemas.microsoft.com/office/powerpoint/2010/main" val="211180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C713434-021B-4586-8860-8E07A9576383}" type="datetimeFigureOut">
              <a:rPr lang="en-GB" smtClean="0"/>
              <a:t>21.8.2017</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91A18DD-FF46-427E-A0AE-864B47C2A3AE}" type="slidenum">
              <a:rPr lang="en-GB" smtClean="0"/>
              <a:t>‹#›</a:t>
            </a:fld>
            <a:endParaRPr lang="en-GB"/>
          </a:p>
        </p:txBody>
      </p:sp>
    </p:spTree>
    <p:extLst>
      <p:ext uri="{BB962C8B-B14F-4D97-AF65-F5344CB8AC3E}">
        <p14:creationId xmlns:p14="http://schemas.microsoft.com/office/powerpoint/2010/main" val="132614458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713434-021B-4586-8860-8E07A9576383}" type="datetimeFigureOut">
              <a:rPr lang="en-GB" smtClean="0"/>
              <a:t>21.8.2017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91A18DD-FF46-427E-A0AE-864B47C2A3AE}" type="slidenum">
              <a:rPr lang="en-GB" smtClean="0"/>
              <a:t>‹#›</a:t>
            </a:fld>
            <a:endParaRPr lang="en-GB"/>
          </a:p>
        </p:txBody>
      </p:sp>
    </p:spTree>
    <p:extLst>
      <p:ext uri="{BB962C8B-B14F-4D97-AF65-F5344CB8AC3E}">
        <p14:creationId xmlns:p14="http://schemas.microsoft.com/office/powerpoint/2010/main" val="36367078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C713434-021B-4586-8860-8E07A9576383}" type="datetimeFigureOut">
              <a:rPr lang="en-GB" smtClean="0"/>
              <a:t>21.8.2017</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91A18DD-FF46-427E-A0AE-864B47C2A3AE}"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41678"/>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1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2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NUL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avi"/><Relationship Id="rId1" Type="http://schemas.microsoft.com/office/2007/relationships/media" Target="../media/media8.avi"/><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video" Target="../media/media9.mp4"/><Relationship Id="rId16" Type="http://schemas.openxmlformats.org/officeDocument/2006/relationships/image" Target="../media/image32.png"/><Relationship Id="rId1" Type="http://schemas.microsoft.com/office/2007/relationships/media" Target="../media/media9.mp4"/><Relationship Id="rId6" Type="http://schemas.openxmlformats.org/officeDocument/2006/relationships/diagramLayout" Target="../diagrams/layout1.xml"/><Relationship Id="rId11" Type="http://schemas.openxmlformats.org/officeDocument/2006/relationships/image" Target="../media/image27.png"/><Relationship Id="rId5" Type="http://schemas.openxmlformats.org/officeDocument/2006/relationships/diagramData" Target="../diagrams/data1.xml"/><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5.png"/><Relationship Id="rId9" Type="http://schemas.microsoft.com/office/2007/relationships/diagramDrawing" Target="../diagrams/drawing1.xml"/><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MIT_Licens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hyperlink" Target="http://julialang.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liaFEM/JuliaFEM.jl/blob/master/src/preprocess_aster_reader.jl" TargetMode="External"/><Relationship Id="rId2" Type="http://schemas.openxmlformats.org/officeDocument/2006/relationships/hyperlink" Target="https://github.com/JuliaFEM/JuliaFEM.jl/blob/master/src/preprocess_abaqus_reader.jl"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5826" r="21741"/>
          <a:stretch/>
        </p:blipFill>
        <p:spPr>
          <a:xfrm>
            <a:off x="9621982" y="2199382"/>
            <a:ext cx="2536768" cy="2006770"/>
          </a:xfrm>
          <a:prstGeom prst="rect">
            <a:avLst/>
          </a:prstGeom>
        </p:spPr>
      </p:pic>
      <p:sp>
        <p:nvSpPr>
          <p:cNvPr id="2" name="Title 1"/>
          <p:cNvSpPr>
            <a:spLocks noGrp="1"/>
          </p:cNvSpPr>
          <p:nvPr>
            <p:ph type="ctrTitle"/>
          </p:nvPr>
        </p:nvSpPr>
        <p:spPr/>
        <p:txBody>
          <a:bodyPr/>
          <a:lstStyle/>
          <a:p>
            <a:r>
              <a:rPr lang="fi-FI" dirty="0" smtClean="0"/>
              <a:t>JuliaFEM</a:t>
            </a:r>
            <a:endParaRPr lang="en-GB" dirty="0"/>
          </a:p>
        </p:txBody>
      </p:sp>
      <p:sp>
        <p:nvSpPr>
          <p:cNvPr id="3" name="Subtitle 2"/>
          <p:cNvSpPr>
            <a:spLocks noGrp="1"/>
          </p:cNvSpPr>
          <p:nvPr>
            <p:ph type="subTitle" idx="1"/>
          </p:nvPr>
        </p:nvSpPr>
        <p:spPr/>
        <p:txBody>
          <a:bodyPr/>
          <a:lstStyle/>
          <a:p>
            <a:r>
              <a:rPr lang="fi-FI" dirty="0" smtClean="0"/>
              <a:t>Open Source Finite Element method Solver</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4709" y="208068"/>
            <a:ext cx="1991314" cy="1991314"/>
          </a:xfrm>
          <a:prstGeom prst="rect">
            <a:avLst/>
          </a:prstGeom>
        </p:spPr>
      </p:pic>
      <p:pic>
        <p:nvPicPr>
          <p:cNvPr id="8" name="Picture 7"/>
          <p:cNvPicPr>
            <a:picLocks noChangeAspect="1"/>
          </p:cNvPicPr>
          <p:nvPr/>
        </p:nvPicPr>
        <p:blipFill rotWithShape="1">
          <a:blip r:embed="rId4"/>
          <a:srcRect l="52602" t="2261" r="1216" b="22958"/>
          <a:stretch/>
        </p:blipFill>
        <p:spPr>
          <a:xfrm>
            <a:off x="9954491" y="4384825"/>
            <a:ext cx="2204258" cy="1941420"/>
          </a:xfrm>
          <a:prstGeom prst="rect">
            <a:avLst/>
          </a:prstGeom>
        </p:spPr>
      </p:pic>
    </p:spTree>
    <p:extLst>
      <p:ext uri="{BB962C8B-B14F-4D97-AF65-F5344CB8AC3E}">
        <p14:creationId xmlns:p14="http://schemas.microsoft.com/office/powerpoint/2010/main" val="77563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653201" y="3656415"/>
            <a:ext cx="4619271" cy="2646834"/>
          </a:xfrm>
          <a:prstGeom prst="rect">
            <a:avLst/>
          </a:prstGeom>
        </p:spPr>
      </p:pic>
      <p:sp>
        <p:nvSpPr>
          <p:cNvPr id="4" name="Title 3"/>
          <p:cNvSpPr>
            <a:spLocks noGrp="1"/>
          </p:cNvSpPr>
          <p:nvPr>
            <p:ph type="title"/>
          </p:nvPr>
        </p:nvSpPr>
        <p:spPr>
          <a:xfrm>
            <a:off x="1205345" y="476672"/>
            <a:ext cx="9015799" cy="1227408"/>
          </a:xfrm>
        </p:spPr>
        <p:txBody>
          <a:bodyPr>
            <a:normAutofit/>
          </a:bodyPr>
          <a:lstStyle/>
          <a:p>
            <a:r>
              <a:rPr lang="fi-FI" dirty="0" smtClean="0"/>
              <a:t>Mechanics, contact modelling</a:t>
            </a:r>
            <a:endParaRPr lang="en-GB" dirty="0"/>
          </a:p>
        </p:txBody>
      </p:sp>
      <p:sp>
        <p:nvSpPr>
          <p:cNvPr id="2" name="Content Placeholder 1"/>
          <p:cNvSpPr>
            <a:spLocks noGrp="1"/>
          </p:cNvSpPr>
          <p:nvPr>
            <p:ph idx="1"/>
          </p:nvPr>
        </p:nvSpPr>
        <p:spPr>
          <a:xfrm>
            <a:off x="1991544" y="1845891"/>
            <a:ext cx="6725166" cy="1230595"/>
          </a:xfrm>
        </p:spPr>
        <p:txBody>
          <a:bodyPr>
            <a:normAutofit fontScale="85000" lnSpcReduction="20000"/>
          </a:bodyPr>
          <a:lstStyle/>
          <a:p>
            <a:r>
              <a:rPr lang="fi-FI" dirty="0" smtClean="0"/>
              <a:t>Small strain 2d and 3d frictionless contacts are supported. So called mortar method is used in contact models.</a:t>
            </a:r>
          </a:p>
          <a:p>
            <a:r>
              <a:rPr lang="fi-FI" dirty="0" smtClean="0"/>
              <a:t>Finite strain 2d is supported.</a:t>
            </a:r>
          </a:p>
          <a:p>
            <a:r>
              <a:rPr lang="fi-FI" dirty="0" smtClean="0"/>
              <a:t>Future plans: 3d finite strain + friction models.</a:t>
            </a:r>
            <a:endParaRPr lang="en-GB" dirty="0"/>
          </a:p>
        </p:txBody>
      </p:sp>
      <p:sp>
        <p:nvSpPr>
          <p:cNvPr id="3" name="Slide Number Placeholder 2"/>
          <p:cNvSpPr>
            <a:spLocks noGrp="1"/>
          </p:cNvSpPr>
          <p:nvPr>
            <p:ph type="sldNum" sz="quarter" idx="12"/>
          </p:nvPr>
        </p:nvSpPr>
        <p:spPr/>
        <p:txBody>
          <a:bodyPr/>
          <a:lstStyle/>
          <a:p>
            <a:fld id="{D5BBC35B-A44B-4119-B8DA-DE9E3DFADA20}" type="slidenum">
              <a:rPr lang="en-US" smtClean="0"/>
              <a:pPr/>
              <a:t>10</a:t>
            </a:fld>
            <a:endParaRPr lang="en-US" dirty="0"/>
          </a:p>
        </p:txBody>
      </p:sp>
      <p:pic>
        <p:nvPicPr>
          <p:cNvPr id="6" name="2d_curved_beams_1280x7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2837" t="17933" r="18888" b="27467"/>
          <a:stretch/>
        </p:blipFill>
        <p:spPr>
          <a:xfrm>
            <a:off x="6272472" y="3509662"/>
            <a:ext cx="5328592" cy="2808312"/>
          </a:xfrm>
          <a:prstGeom prst="rect">
            <a:avLst/>
          </a:prstGeom>
        </p:spPr>
      </p:pic>
    </p:spTree>
    <p:extLst>
      <p:ext uri="{BB962C8B-B14F-4D97-AF65-F5344CB8AC3E}">
        <p14:creationId xmlns:p14="http://schemas.microsoft.com/office/powerpoint/2010/main" val="308491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smtClean="0"/>
              <a:t>Mechanics, 2d contact modelling</a:t>
            </a:r>
            <a:endParaRPr lang="en-GB" dirty="0"/>
          </a:p>
        </p:txBody>
      </p:sp>
      <p:pic>
        <p:nvPicPr>
          <p:cNvPr id="5" name="gears_1920x108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1113" y="1846263"/>
            <a:ext cx="7150100" cy="4022725"/>
          </a:xfrm>
        </p:spPr>
      </p:pic>
      <p:sp>
        <p:nvSpPr>
          <p:cNvPr id="3" name="Slide Number Placeholder 2"/>
          <p:cNvSpPr>
            <a:spLocks noGrp="1"/>
          </p:cNvSpPr>
          <p:nvPr>
            <p:ph type="sldNum" sz="quarter" idx="12"/>
          </p:nvPr>
        </p:nvSpPr>
        <p:spPr/>
        <p:txBody>
          <a:bodyPr/>
          <a:lstStyle/>
          <a:p>
            <a:fld id="{D5BBC35B-A44B-4119-B8DA-DE9E3DFADA20}" type="slidenum">
              <a:rPr lang="en-US" smtClean="0"/>
              <a:pPr/>
              <a:t>11</a:t>
            </a:fld>
            <a:endParaRPr lang="en-US" dirty="0"/>
          </a:p>
        </p:txBody>
      </p:sp>
    </p:spTree>
    <p:extLst>
      <p:ext uri="{BB962C8B-B14F-4D97-AF65-F5344CB8AC3E}">
        <p14:creationId xmlns:p14="http://schemas.microsoft.com/office/powerpoint/2010/main" val="141779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smtClean="0"/>
              <a:t>Mechanics, 3d contact modelling</a:t>
            </a:r>
            <a:endParaRPr lang="en-GB" dirty="0"/>
          </a:p>
        </p:txBody>
      </p:sp>
      <p:pic>
        <p:nvPicPr>
          <p:cNvPr id="5" name="3d_curved_block_1920x108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1113" y="1846263"/>
            <a:ext cx="7150100" cy="4022725"/>
          </a:xfrm>
        </p:spPr>
      </p:pic>
      <p:sp>
        <p:nvSpPr>
          <p:cNvPr id="3" name="Slide Number Placeholder 2"/>
          <p:cNvSpPr>
            <a:spLocks noGrp="1"/>
          </p:cNvSpPr>
          <p:nvPr>
            <p:ph type="sldNum" sz="quarter" idx="12"/>
          </p:nvPr>
        </p:nvSpPr>
        <p:spPr/>
        <p:txBody>
          <a:bodyPr/>
          <a:lstStyle/>
          <a:p>
            <a:fld id="{D5BBC35B-A44B-4119-B8DA-DE9E3DFADA20}" type="slidenum">
              <a:rPr lang="en-US" smtClean="0"/>
              <a:pPr/>
              <a:t>12</a:t>
            </a:fld>
            <a:endParaRPr lang="en-US" dirty="0"/>
          </a:p>
        </p:txBody>
      </p:sp>
    </p:spTree>
    <p:extLst>
      <p:ext uri="{BB962C8B-B14F-4D97-AF65-F5344CB8AC3E}">
        <p14:creationId xmlns:p14="http://schemas.microsoft.com/office/powerpoint/2010/main" val="248878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smtClean="0"/>
              <a:t>2D contact example: Hertz test</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02795"/>
            <a:ext cx="2810924" cy="4249737"/>
          </a:xfrm>
        </p:spPr>
      </p:pic>
      <p:sp>
        <p:nvSpPr>
          <p:cNvPr id="3" name="Slide Number Placeholder 2"/>
          <p:cNvSpPr>
            <a:spLocks noGrp="1"/>
          </p:cNvSpPr>
          <p:nvPr>
            <p:ph type="sldNum" sz="quarter" idx="12"/>
          </p:nvPr>
        </p:nvSpPr>
        <p:spPr/>
        <p:txBody>
          <a:bodyPr/>
          <a:lstStyle/>
          <a:p>
            <a:fld id="{D5BBC35B-A44B-4119-B8DA-DE9E3DFADA20}" type="slidenum">
              <a:rPr lang="en-US" smtClean="0"/>
              <a:pPr/>
              <a:t>13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618" y="1802795"/>
            <a:ext cx="3842257" cy="235745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971" y="4234230"/>
            <a:ext cx="4345552" cy="1988642"/>
          </a:xfrm>
          <a:prstGeom prst="rect">
            <a:avLst/>
          </a:prstGeom>
        </p:spPr>
      </p:pic>
    </p:spTree>
    <p:extLst>
      <p:ext uri="{BB962C8B-B14F-4D97-AF65-F5344CB8AC3E}">
        <p14:creationId xmlns:p14="http://schemas.microsoft.com/office/powerpoint/2010/main" val="164384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5345" y="476671"/>
            <a:ext cx="9015799" cy="1227437"/>
          </a:xfrm>
        </p:spPr>
        <p:txBody>
          <a:bodyPr/>
          <a:lstStyle/>
          <a:p>
            <a:r>
              <a:rPr lang="fi-FI" dirty="0" smtClean="0"/>
              <a:t>Simulation types</a:t>
            </a:r>
            <a:endParaRPr lang="en-GB" dirty="0"/>
          </a:p>
        </p:txBody>
      </p:sp>
      <p:sp>
        <p:nvSpPr>
          <p:cNvPr id="2" name="Content Placeholder 1"/>
          <p:cNvSpPr>
            <a:spLocks noGrp="1"/>
          </p:cNvSpPr>
          <p:nvPr>
            <p:ph idx="1"/>
          </p:nvPr>
        </p:nvSpPr>
        <p:spPr>
          <a:xfrm>
            <a:off x="1641848" y="2087382"/>
            <a:ext cx="4464496" cy="2088231"/>
          </a:xfrm>
        </p:spPr>
        <p:txBody>
          <a:bodyPr>
            <a:normAutofit/>
          </a:bodyPr>
          <a:lstStyle/>
          <a:p>
            <a:r>
              <a:rPr lang="fi-FI" dirty="0" smtClean="0"/>
              <a:t>Steady state analysis for heat transfter and elasticity</a:t>
            </a:r>
          </a:p>
          <a:p>
            <a:r>
              <a:rPr lang="fi-FI" dirty="0" smtClean="0"/>
              <a:t>Eigenvalue analysis</a:t>
            </a:r>
          </a:p>
          <a:p>
            <a:r>
              <a:rPr lang="fi-FI" dirty="0" smtClean="0"/>
              <a:t>Linear perturbation analysis</a:t>
            </a:r>
            <a:endParaRPr lang="en-GB" dirty="0"/>
          </a:p>
        </p:txBody>
      </p:sp>
      <p:sp>
        <p:nvSpPr>
          <p:cNvPr id="3" name="Slide Number Placeholder 2"/>
          <p:cNvSpPr>
            <a:spLocks noGrp="1"/>
          </p:cNvSpPr>
          <p:nvPr>
            <p:ph type="sldNum" sz="quarter" idx="12"/>
          </p:nvPr>
        </p:nvSpPr>
        <p:spPr/>
        <p:txBody>
          <a:bodyPr/>
          <a:lstStyle/>
          <a:p>
            <a:fld id="{D5BBC35B-A44B-4119-B8DA-DE9E3DFADA20}" type="slidenum">
              <a:rPr lang="en-US" smtClean="0"/>
              <a:pPr/>
              <a:t>14</a:t>
            </a:fld>
            <a:endParaRPr lang="en-US" dirty="0"/>
          </a:p>
        </p:txBody>
      </p:sp>
      <p:pic>
        <p:nvPicPr>
          <p:cNvPr id="5" name="horn_mode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 t="30612" r="1058" b="27843"/>
          <a:stretch/>
        </p:blipFill>
        <p:spPr>
          <a:xfrm>
            <a:off x="1860054" y="4175613"/>
            <a:ext cx="8826862" cy="2084798"/>
          </a:xfrm>
          <a:prstGeom prst="rect">
            <a:avLst/>
          </a:prstGeom>
        </p:spPr>
      </p:pic>
      <p:pic>
        <p:nvPicPr>
          <p:cNvPr id="6" name="mode_01_1280x72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56041" y="1795746"/>
            <a:ext cx="4230875" cy="2379867"/>
          </a:xfrm>
          <a:prstGeom prst="rect">
            <a:avLst/>
          </a:prstGeom>
        </p:spPr>
      </p:pic>
      <p:sp>
        <p:nvSpPr>
          <p:cNvPr id="7" name="TextBox 6"/>
          <p:cNvSpPr txBox="1"/>
          <p:nvPr/>
        </p:nvSpPr>
        <p:spPr>
          <a:xfrm>
            <a:off x="1413495" y="5983412"/>
            <a:ext cx="4098542" cy="276999"/>
          </a:xfrm>
          <a:prstGeom prst="rect">
            <a:avLst/>
          </a:prstGeom>
          <a:noFill/>
        </p:spPr>
        <p:txBody>
          <a:bodyPr wrap="square" rtlCol="0">
            <a:spAutoFit/>
          </a:bodyPr>
          <a:lstStyle/>
          <a:p>
            <a:r>
              <a:rPr lang="fi-FI" sz="1200" dirty="0"/>
              <a:t>First eigenmode of test specimen. Visualization: ParaView</a:t>
            </a:r>
            <a:endParaRPr lang="en-GB" sz="1200" dirty="0"/>
          </a:p>
        </p:txBody>
      </p:sp>
    </p:spTree>
    <p:extLst>
      <p:ext uri="{BB962C8B-B14F-4D97-AF65-F5344CB8AC3E}">
        <p14:creationId xmlns:p14="http://schemas.microsoft.com/office/powerpoint/2010/main" val="113421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repeatCount="indefinite"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eam_1920x10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86" r="35918" b="3735"/>
          <a:stretch/>
        </p:blipFill>
        <p:spPr>
          <a:xfrm>
            <a:off x="6536539" y="1805727"/>
            <a:ext cx="4675944" cy="3844992"/>
          </a:xfrm>
          <a:prstGeom prst="rect">
            <a:avLst/>
          </a:prstGeom>
        </p:spPr>
      </p:pic>
      <p:sp>
        <p:nvSpPr>
          <p:cNvPr id="4" name="Title 3"/>
          <p:cNvSpPr>
            <a:spLocks noGrp="1"/>
          </p:cNvSpPr>
          <p:nvPr>
            <p:ph type="title"/>
          </p:nvPr>
        </p:nvSpPr>
        <p:spPr/>
        <p:txBody>
          <a:bodyPr/>
          <a:lstStyle/>
          <a:p>
            <a:r>
              <a:rPr lang="fi-FI" dirty="0" smtClean="0"/>
              <a:t>Boundary conditions</a:t>
            </a:r>
            <a:endParaRPr lang="en-GB" dirty="0"/>
          </a:p>
        </p:txBody>
      </p:sp>
      <p:sp>
        <p:nvSpPr>
          <p:cNvPr id="2" name="Content Placeholder 1"/>
          <p:cNvSpPr>
            <a:spLocks noGrp="1"/>
          </p:cNvSpPr>
          <p:nvPr>
            <p:ph idx="1"/>
          </p:nvPr>
        </p:nvSpPr>
        <p:spPr>
          <a:xfrm>
            <a:off x="1703512" y="1805728"/>
            <a:ext cx="3744416" cy="4125054"/>
          </a:xfrm>
        </p:spPr>
        <p:txBody>
          <a:bodyPr>
            <a:normAutofit/>
          </a:bodyPr>
          <a:lstStyle/>
          <a:p>
            <a:r>
              <a:rPr lang="fi-FI" dirty="0" smtClean="0"/>
              <a:t>Boundary conditions (or in more general, ”fields”) can depend from time, spatial coordinates or from other fields.</a:t>
            </a:r>
          </a:p>
          <a:p>
            <a:r>
              <a:rPr lang="fi-FI" dirty="0" smtClean="0"/>
              <a:t>Possibilities and benefits: modelling hydrostatic pressure, strain fields depending from depth from surface, material properties depending from temperature etc. etc. in very general way. </a:t>
            </a:r>
          </a:p>
          <a:p>
            <a:r>
              <a:rPr lang="fi-FI" dirty="0" smtClean="0"/>
              <a:t>Displacement boundary conditions can be formulated in weak form.</a:t>
            </a:r>
            <a:endParaRPr lang="en-GB" dirty="0"/>
          </a:p>
        </p:txBody>
      </p:sp>
      <p:sp>
        <p:nvSpPr>
          <p:cNvPr id="3" name="Slide Number Placeholder 2"/>
          <p:cNvSpPr>
            <a:spLocks noGrp="1"/>
          </p:cNvSpPr>
          <p:nvPr>
            <p:ph type="sldNum" sz="quarter" idx="12"/>
          </p:nvPr>
        </p:nvSpPr>
        <p:spPr/>
        <p:txBody>
          <a:bodyPr/>
          <a:lstStyle/>
          <a:p>
            <a:fld id="{D5BBC35B-A44B-4119-B8DA-DE9E3DFADA20}" type="slidenum">
              <a:rPr lang="en-US" smtClean="0"/>
              <a:pPr/>
              <a:t>15</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735960" y="5463246"/>
                <a:ext cx="4801072" cy="811184"/>
              </a:xfrm>
              <a:prstGeom prst="rect">
                <a:avLst/>
              </a:prstGeom>
              <a:noFill/>
            </p:spPr>
            <p:txBody>
              <a:bodyPr wrap="square" rtlCol="0">
                <a:spAutoFit/>
              </a:bodyPr>
              <a:lstStyle/>
              <a:p>
                <a:r>
                  <a:rPr lang="fi-FI" dirty="0"/>
                  <a:t>Animation: displacement boundary condition given as function </a:t>
                </a:r>
                <a14:m>
                  <m:oMath xmlns:m="http://schemas.openxmlformats.org/officeDocument/2006/math">
                    <m:r>
                      <a:rPr lang="fi-FI" b="1">
                        <a:latin typeface="Cambria Math" panose="02040503050406030204" pitchFamily="18" charset="0"/>
                      </a:rPr>
                      <m:t>𝐮</m:t>
                    </m:r>
                    <m:r>
                      <a:rPr lang="fi-FI">
                        <a:latin typeface="Cambria Math" panose="02040503050406030204" pitchFamily="18" charset="0"/>
                      </a:rPr>
                      <m:t>=</m:t>
                    </m:r>
                    <m:d>
                      <m:dPr>
                        <m:begChr m:val="‖"/>
                        <m:endChr m:val="‖"/>
                        <m:ctrlPr>
                          <a:rPr lang="fi-FI" i="1">
                            <a:latin typeface="Cambria Math" panose="02040503050406030204" pitchFamily="18" charset="0"/>
                          </a:rPr>
                        </m:ctrlPr>
                      </m:dPr>
                      <m:e>
                        <m:r>
                          <a:rPr lang="fi-FI" b="1" i="1">
                            <a:latin typeface="Cambria Math" panose="02040503050406030204" pitchFamily="18" charset="0"/>
                          </a:rPr>
                          <m:t>𝐗</m:t>
                        </m:r>
                      </m:e>
                    </m:d>
                    <m:d>
                      <m:dPr>
                        <m:begChr m:val="["/>
                        <m:endChr m:val="]"/>
                        <m:ctrlPr>
                          <a:rPr lang="fi-FI" i="1">
                            <a:latin typeface="Cambria Math" panose="02040503050406030204" pitchFamily="18" charset="0"/>
                          </a:rPr>
                        </m:ctrlPr>
                      </m:dPr>
                      <m:e>
                        <m:m>
                          <m:mPr>
                            <m:mcs>
                              <m:mc>
                                <m:mcPr>
                                  <m:count m:val="1"/>
                                  <m:mcJc m:val="center"/>
                                </m:mcPr>
                              </m:mc>
                            </m:mcs>
                            <m:ctrlPr>
                              <a:rPr lang="fi-FI" i="1">
                                <a:latin typeface="Cambria Math" panose="02040503050406030204" pitchFamily="18" charset="0"/>
                              </a:rPr>
                            </m:ctrlPr>
                          </m:mPr>
                          <m:mr>
                            <m:e>
                              <m:func>
                                <m:funcPr>
                                  <m:ctrlPr>
                                    <a:rPr lang="fi-FI" i="1">
                                      <a:latin typeface="Cambria Math" panose="02040503050406030204" pitchFamily="18" charset="0"/>
                                    </a:rPr>
                                  </m:ctrlPr>
                                </m:funcPr>
                                <m:fName>
                                  <m:r>
                                    <m:rPr>
                                      <m:sty m:val="p"/>
                                      <m:brk m:alnAt="7"/>
                                    </m:rPr>
                                    <a:rPr lang="fi-FI">
                                      <a:latin typeface="Cambria Math" panose="02040503050406030204" pitchFamily="18" charset="0"/>
                                    </a:rPr>
                                    <m:t>c</m:t>
                                  </m:r>
                                  <m:r>
                                    <m:rPr>
                                      <m:sty m:val="p"/>
                                    </m:rPr>
                                    <a:rPr lang="fi-FI">
                                      <a:latin typeface="Cambria Math" panose="02040503050406030204" pitchFamily="18" charset="0"/>
                                    </a:rPr>
                                    <m:t>os</m:t>
                                  </m:r>
                                </m:fName>
                                <m:e>
                                  <m:r>
                                    <m:rPr>
                                      <m:brk m:alnAt="7"/>
                                    </m:rPr>
                                    <a:rPr lang="fi-FI" i="1">
                                      <a:latin typeface="Cambria Math" panose="02040503050406030204" pitchFamily="18" charset="0"/>
                                    </a:rPr>
                                    <m:t>𝜔</m:t>
                                  </m:r>
                                  <m:r>
                                    <a:rPr lang="fi-FI" i="1">
                                      <a:latin typeface="Cambria Math" panose="02040503050406030204" pitchFamily="18" charset="0"/>
                                    </a:rPr>
                                    <m:t>𝑡</m:t>
                                  </m:r>
                                </m:e>
                              </m:func>
                            </m:e>
                          </m:mr>
                          <m:mr>
                            <m:e>
                              <m:func>
                                <m:funcPr>
                                  <m:ctrlPr>
                                    <a:rPr lang="fi-FI" i="1">
                                      <a:latin typeface="Cambria Math" panose="02040503050406030204" pitchFamily="18" charset="0"/>
                                    </a:rPr>
                                  </m:ctrlPr>
                                </m:funcPr>
                                <m:fName>
                                  <m:r>
                                    <m:rPr>
                                      <m:sty m:val="p"/>
                                    </m:rPr>
                                    <a:rPr lang="fi-FI">
                                      <a:latin typeface="Cambria Math" panose="02040503050406030204" pitchFamily="18" charset="0"/>
                                    </a:rPr>
                                    <m:t>sin</m:t>
                                  </m:r>
                                </m:fName>
                                <m:e>
                                  <m:r>
                                    <a:rPr lang="fi-FI" i="1">
                                      <a:latin typeface="Cambria Math" panose="02040503050406030204" pitchFamily="18" charset="0"/>
                                    </a:rPr>
                                    <m:t>𝜔</m:t>
                                  </m:r>
                                  <m:r>
                                    <a:rPr lang="fi-FI" i="1">
                                      <a:latin typeface="Cambria Math" panose="02040503050406030204" pitchFamily="18" charset="0"/>
                                    </a:rPr>
                                    <m:t>𝑡</m:t>
                                  </m:r>
                                </m:e>
                              </m:func>
                            </m:e>
                          </m:mr>
                        </m:m>
                      </m:e>
                    </m:d>
                  </m:oMath>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4211960" y="5463246"/>
                <a:ext cx="4801072" cy="811184"/>
              </a:xfrm>
              <a:prstGeom prst="rect">
                <a:avLst/>
              </a:prstGeom>
              <a:blipFill rotWithShape="0">
                <a:blip r:embed="rId5"/>
                <a:stretch>
                  <a:fillRect l="-1142" t="-3759" b="-3008"/>
                </a:stretch>
              </a:blipFill>
            </p:spPr>
            <p:txBody>
              <a:bodyPr/>
              <a:lstStyle/>
              <a:p>
                <a:r>
                  <a:rPr lang="en-GB">
                    <a:noFill/>
                  </a:rPr>
                  <a:t> </a:t>
                </a:r>
              </a:p>
            </p:txBody>
          </p:sp>
        </mc:Fallback>
      </mc:AlternateContent>
    </p:spTree>
    <p:extLst>
      <p:ext uri="{BB962C8B-B14F-4D97-AF65-F5344CB8AC3E}">
        <p14:creationId xmlns:p14="http://schemas.microsoft.com/office/powerpoint/2010/main" val="334983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smtClean="0"/>
              <a:t>Thermal analysis of heat sink</a:t>
            </a:r>
            <a:endParaRPr lang="en-GB" dirty="0"/>
          </a:p>
        </p:txBody>
      </p:sp>
      <p:sp>
        <p:nvSpPr>
          <p:cNvPr id="3" name="Slide Number Placeholder 2"/>
          <p:cNvSpPr>
            <a:spLocks noGrp="1"/>
          </p:cNvSpPr>
          <p:nvPr>
            <p:ph type="sldNum" sz="quarter" idx="12"/>
          </p:nvPr>
        </p:nvSpPr>
        <p:spPr/>
        <p:txBody>
          <a:bodyPr/>
          <a:lstStyle/>
          <a:p>
            <a:fld id="{D5BBC35B-A44B-4119-B8DA-DE9E3DFADA20}" type="slidenum">
              <a:rPr lang="en-US" smtClean="0"/>
              <a:pPr/>
              <a:t>16</a:t>
            </a:fld>
            <a:endParaRPr lang="en-US" dirty="0"/>
          </a:p>
        </p:txBody>
      </p:sp>
      <p:pic>
        <p:nvPicPr>
          <p:cNvPr id="5" name="Picture 4"/>
          <p:cNvPicPr>
            <a:picLocks noChangeAspect="1"/>
          </p:cNvPicPr>
          <p:nvPr/>
        </p:nvPicPr>
        <p:blipFill>
          <a:blip r:embed="rId2"/>
          <a:stretch>
            <a:fillRect/>
          </a:stretch>
        </p:blipFill>
        <p:spPr>
          <a:xfrm>
            <a:off x="568181" y="1799387"/>
            <a:ext cx="8302728" cy="4515955"/>
          </a:xfrm>
          <a:prstGeom prst="rect">
            <a:avLst/>
          </a:prstGeom>
        </p:spPr>
      </p:pic>
      <p:sp>
        <p:nvSpPr>
          <p:cNvPr id="6" name="TextBox 5"/>
          <p:cNvSpPr txBox="1"/>
          <p:nvPr/>
        </p:nvSpPr>
        <p:spPr>
          <a:xfrm>
            <a:off x="2065058" y="5946010"/>
            <a:ext cx="2355966" cy="369332"/>
          </a:xfrm>
          <a:prstGeom prst="rect">
            <a:avLst/>
          </a:prstGeom>
          <a:noFill/>
        </p:spPr>
        <p:txBody>
          <a:bodyPr wrap="none" rtlCol="0">
            <a:spAutoFit/>
          </a:bodyPr>
          <a:lstStyle/>
          <a:p>
            <a:r>
              <a:rPr lang="fi-FI" dirty="0"/>
              <a:t>Visualization: ParaView</a:t>
            </a:r>
            <a:endParaRPr lang="en-GB" dirty="0"/>
          </a:p>
        </p:txBody>
      </p:sp>
    </p:spTree>
    <p:extLst>
      <p:ext uri="{BB962C8B-B14F-4D97-AF65-F5344CB8AC3E}">
        <p14:creationId xmlns:p14="http://schemas.microsoft.com/office/powerpoint/2010/main" val="31541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5736" y="476672"/>
            <a:ext cx="9005408" cy="1269416"/>
          </a:xfrm>
        </p:spPr>
        <p:txBody>
          <a:bodyPr/>
          <a:lstStyle/>
          <a:p>
            <a:r>
              <a:rPr lang="fi-FI" dirty="0" smtClean="0"/>
              <a:t>Ideas and future plans</a:t>
            </a:r>
            <a:endParaRPr lang="en-GB" dirty="0"/>
          </a:p>
        </p:txBody>
      </p:sp>
      <p:sp>
        <p:nvSpPr>
          <p:cNvPr id="2" name="Content Placeholder 1"/>
          <p:cNvSpPr>
            <a:spLocks noGrp="1"/>
          </p:cNvSpPr>
          <p:nvPr>
            <p:ph idx="1"/>
          </p:nvPr>
        </p:nvSpPr>
        <p:spPr>
          <a:xfrm>
            <a:off x="1991544" y="1751888"/>
            <a:ext cx="4603254" cy="1245064"/>
          </a:xfrm>
        </p:spPr>
        <p:txBody>
          <a:bodyPr>
            <a:normAutofit/>
          </a:bodyPr>
          <a:lstStyle/>
          <a:p>
            <a:r>
              <a:rPr lang="fi-FI" dirty="0" smtClean="0"/>
              <a:t>Create optimization loops.</a:t>
            </a:r>
          </a:p>
          <a:p>
            <a:pPr lvl="1"/>
            <a:r>
              <a:rPr lang="fi-FI" dirty="0" smtClean="0"/>
              <a:t>For example, FE model fitting to measurement data.</a:t>
            </a:r>
          </a:p>
          <a:p>
            <a:pPr lvl="1"/>
            <a:r>
              <a:rPr lang="fi-FI" dirty="0" smtClean="0"/>
              <a:t>Topology optimization.</a:t>
            </a:r>
            <a:endParaRPr lang="en-GB" dirty="0"/>
          </a:p>
        </p:txBody>
      </p:sp>
      <p:sp>
        <p:nvSpPr>
          <p:cNvPr id="3" name="Slide Number Placeholder 2"/>
          <p:cNvSpPr>
            <a:spLocks noGrp="1"/>
          </p:cNvSpPr>
          <p:nvPr>
            <p:ph type="sldNum" sz="quarter" idx="12"/>
          </p:nvPr>
        </p:nvSpPr>
        <p:spPr/>
        <p:txBody>
          <a:bodyPr/>
          <a:lstStyle/>
          <a:p>
            <a:fld id="{D5BBC35B-A44B-4119-B8DA-DE9E3DFADA20}" type="slidenum">
              <a:rPr lang="en-US" smtClean="0"/>
              <a:pPr/>
              <a:t>17</a:t>
            </a:fld>
            <a:endParaRPr lang="en-US" dirty="0"/>
          </a:p>
        </p:txBody>
      </p:sp>
      <p:pic>
        <p:nvPicPr>
          <p:cNvPr id="5" name="Picture 4"/>
          <p:cNvPicPr>
            <a:picLocks noChangeAspect="1"/>
          </p:cNvPicPr>
          <p:nvPr/>
        </p:nvPicPr>
        <p:blipFill>
          <a:blip r:embed="rId4"/>
          <a:stretch>
            <a:fillRect/>
          </a:stretch>
        </p:blipFill>
        <p:spPr>
          <a:xfrm>
            <a:off x="1982813" y="3059668"/>
            <a:ext cx="4133286" cy="2808312"/>
          </a:xfrm>
          <a:prstGeom prst="rect">
            <a:avLst/>
          </a:prstGeom>
        </p:spPr>
      </p:pic>
      <p:sp>
        <p:nvSpPr>
          <p:cNvPr id="6" name="TextBox 5"/>
          <p:cNvSpPr txBox="1"/>
          <p:nvPr/>
        </p:nvSpPr>
        <p:spPr>
          <a:xfrm>
            <a:off x="1847528" y="5867980"/>
            <a:ext cx="4310860" cy="369332"/>
          </a:xfrm>
          <a:prstGeom prst="rect">
            <a:avLst/>
          </a:prstGeom>
          <a:noFill/>
        </p:spPr>
        <p:txBody>
          <a:bodyPr wrap="none" rtlCol="0">
            <a:spAutoFit/>
          </a:bodyPr>
          <a:lstStyle/>
          <a:p>
            <a:r>
              <a:rPr lang="fi-FI" dirty="0"/>
              <a:t>Fit FE model to vibration measurement data</a:t>
            </a:r>
            <a:endParaRPr lang="en-GB" dirty="0"/>
          </a:p>
        </p:txBody>
      </p:sp>
      <p:pic>
        <p:nvPicPr>
          <p:cNvPr id="7" name="Picture 6"/>
          <p:cNvPicPr>
            <a:picLocks noChangeAspect="1"/>
          </p:cNvPicPr>
          <p:nvPr/>
        </p:nvPicPr>
        <p:blipFill>
          <a:blip r:embed="rId5"/>
          <a:stretch>
            <a:fillRect/>
          </a:stretch>
        </p:blipFill>
        <p:spPr>
          <a:xfrm>
            <a:off x="7622849" y="1771621"/>
            <a:ext cx="2911083" cy="1606357"/>
          </a:xfrm>
          <a:prstGeom prst="rect">
            <a:avLst/>
          </a:prstGeom>
        </p:spPr>
      </p:pic>
      <p:pic>
        <p:nvPicPr>
          <p:cNvPr id="8" name="res_5k_ver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58309" y="3383778"/>
            <a:ext cx="3840162" cy="2160091"/>
          </a:xfrm>
          <a:prstGeom prst="rect">
            <a:avLst/>
          </a:prstGeom>
          <a:ln w="12700">
            <a:solidFill>
              <a:schemeClr val="accent1"/>
            </a:solidFill>
          </a:ln>
        </p:spPr>
      </p:pic>
      <p:sp>
        <p:nvSpPr>
          <p:cNvPr id="9" name="TextBox 8"/>
          <p:cNvSpPr txBox="1"/>
          <p:nvPr/>
        </p:nvSpPr>
        <p:spPr>
          <a:xfrm>
            <a:off x="7484556" y="5683314"/>
            <a:ext cx="3187668" cy="369332"/>
          </a:xfrm>
          <a:prstGeom prst="rect">
            <a:avLst/>
          </a:prstGeom>
          <a:noFill/>
        </p:spPr>
        <p:txBody>
          <a:bodyPr wrap="none" rtlCol="0">
            <a:spAutoFit/>
          </a:bodyPr>
          <a:lstStyle/>
          <a:p>
            <a:r>
              <a:rPr lang="fi-FI" dirty="0"/>
              <a:t>Find optimum shape of a design</a:t>
            </a:r>
            <a:endParaRPr lang="en-GB" dirty="0"/>
          </a:p>
        </p:txBody>
      </p:sp>
    </p:spTree>
    <p:extLst>
      <p:ext uri="{BB962C8B-B14F-4D97-AF65-F5344CB8AC3E}">
        <p14:creationId xmlns:p14="http://schemas.microsoft.com/office/powerpoint/2010/main" val="334079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0392" y="90274"/>
            <a:ext cx="6032958" cy="903010"/>
          </a:xfrm>
        </p:spPr>
        <p:txBody>
          <a:bodyPr>
            <a:normAutofit fontScale="90000"/>
          </a:bodyPr>
          <a:lstStyle/>
          <a:p>
            <a:r>
              <a:rPr lang="fi-FI" sz="3600" dirty="0"/>
              <a:t>Ideas and future </a:t>
            </a:r>
            <a:r>
              <a:rPr lang="fi-FI" sz="3600" dirty="0" smtClean="0"/>
              <a:t>plans</a:t>
            </a:r>
            <a:br>
              <a:rPr lang="fi-FI" sz="3600" dirty="0" smtClean="0"/>
            </a:br>
            <a:r>
              <a:rPr lang="fi-FI" sz="3600" dirty="0" smtClean="0"/>
              <a:t>parametric models + scripting</a:t>
            </a:r>
            <a:endParaRPr lang="en-GB" sz="3600" dirty="0"/>
          </a:p>
        </p:txBody>
      </p:sp>
      <p:sp>
        <p:nvSpPr>
          <p:cNvPr id="3" name="Slide Number Placeholder 2"/>
          <p:cNvSpPr>
            <a:spLocks noGrp="1"/>
          </p:cNvSpPr>
          <p:nvPr>
            <p:ph type="sldNum" sz="quarter" idx="12"/>
          </p:nvPr>
        </p:nvSpPr>
        <p:spPr/>
        <p:txBody>
          <a:bodyPr/>
          <a:lstStyle/>
          <a:p>
            <a:fld id="{D5BBC35B-A44B-4119-B8DA-DE9E3DFADA20}" type="slidenum">
              <a:rPr lang="en-US" smtClean="0"/>
              <a:pPr/>
              <a:t>18</a:t>
            </a:fld>
            <a:endParaRPr lang="en-US" dirty="0"/>
          </a:p>
        </p:txBody>
      </p:sp>
      <p:grpSp>
        <p:nvGrpSpPr>
          <p:cNvPr id="5" name="Group 4"/>
          <p:cNvGrpSpPr/>
          <p:nvPr/>
        </p:nvGrpSpPr>
        <p:grpSpPr>
          <a:xfrm>
            <a:off x="2679468" y="329555"/>
            <a:ext cx="9020671" cy="5916948"/>
            <a:chOff x="10331" y="548680"/>
            <a:chExt cx="9020671" cy="5916948"/>
          </a:xfrm>
        </p:grpSpPr>
        <p:pic>
          <p:nvPicPr>
            <p:cNvPr id="6" name="Picture 5"/>
            <p:cNvPicPr>
              <a:picLocks noChangeAspect="1"/>
            </p:cNvPicPr>
            <p:nvPr/>
          </p:nvPicPr>
          <p:blipFill>
            <a:blip r:embed="rId4"/>
            <a:stretch>
              <a:fillRect/>
            </a:stretch>
          </p:blipFill>
          <p:spPr>
            <a:xfrm>
              <a:off x="47842" y="4941168"/>
              <a:ext cx="1612518" cy="1320539"/>
            </a:xfrm>
            <a:prstGeom prst="rect">
              <a:avLst/>
            </a:prstGeom>
            <a:ln w="12700">
              <a:solidFill>
                <a:schemeClr val="tx1"/>
              </a:solidFill>
            </a:ln>
          </p:spPr>
        </p:pic>
        <p:graphicFrame>
          <p:nvGraphicFramePr>
            <p:cNvPr id="7" name="Diagram 6"/>
            <p:cNvGraphicFramePr/>
            <p:nvPr>
              <p:extLst/>
            </p:nvPr>
          </p:nvGraphicFramePr>
          <p:xfrm>
            <a:off x="1907704" y="1988840"/>
            <a:ext cx="4104456" cy="33120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a:stretch>
              <a:fillRect/>
            </a:stretch>
          </p:blipFill>
          <p:spPr>
            <a:xfrm>
              <a:off x="4096211" y="548680"/>
              <a:ext cx="2996069" cy="1391791"/>
            </a:xfrm>
            <a:prstGeom prst="rect">
              <a:avLst/>
            </a:prstGeom>
            <a:ln w="12700">
              <a:solidFill>
                <a:schemeClr val="tx1"/>
              </a:solidFill>
            </a:ln>
          </p:spPr>
        </p:pic>
        <p:pic>
          <p:nvPicPr>
            <p:cNvPr id="9" name="Picture 8"/>
            <p:cNvPicPr>
              <a:picLocks noChangeAspect="1"/>
            </p:cNvPicPr>
            <p:nvPr/>
          </p:nvPicPr>
          <p:blipFill>
            <a:blip r:embed="rId11"/>
            <a:stretch>
              <a:fillRect/>
            </a:stretch>
          </p:blipFill>
          <p:spPr>
            <a:xfrm>
              <a:off x="5940152" y="2096513"/>
              <a:ext cx="2419494" cy="1941366"/>
            </a:xfrm>
            <a:prstGeom prst="rect">
              <a:avLst/>
            </a:prstGeom>
            <a:ln w="12700">
              <a:solidFill>
                <a:schemeClr val="tx1"/>
              </a:solidFill>
            </a:ln>
          </p:spPr>
        </p:pic>
        <p:pic>
          <p:nvPicPr>
            <p:cNvPr id="10" name="Picture 9"/>
            <p:cNvPicPr>
              <a:picLocks noChangeAspect="1"/>
            </p:cNvPicPr>
            <p:nvPr/>
          </p:nvPicPr>
          <p:blipFill>
            <a:blip r:embed="rId12"/>
            <a:stretch>
              <a:fillRect/>
            </a:stretch>
          </p:blipFill>
          <p:spPr>
            <a:xfrm>
              <a:off x="5375453" y="4493778"/>
              <a:ext cx="2294158" cy="1583546"/>
            </a:xfrm>
            <a:prstGeom prst="rect">
              <a:avLst/>
            </a:prstGeom>
            <a:ln w="12700">
              <a:solidFill>
                <a:schemeClr val="tx1"/>
              </a:solidFill>
            </a:ln>
          </p:spPr>
        </p:pic>
        <p:pic>
          <p:nvPicPr>
            <p:cNvPr id="11" name="Picture 10"/>
            <p:cNvPicPr>
              <a:picLocks noChangeAspect="1"/>
            </p:cNvPicPr>
            <p:nvPr/>
          </p:nvPicPr>
          <p:blipFill>
            <a:blip r:embed="rId13"/>
            <a:stretch>
              <a:fillRect/>
            </a:stretch>
          </p:blipFill>
          <p:spPr>
            <a:xfrm>
              <a:off x="7149899" y="1478484"/>
              <a:ext cx="1875004" cy="1086420"/>
            </a:xfrm>
            <a:prstGeom prst="rect">
              <a:avLst/>
            </a:prstGeom>
            <a:ln w="12700">
              <a:solidFill>
                <a:schemeClr val="tx1"/>
              </a:solidFill>
            </a:ln>
          </p:spPr>
        </p:pic>
        <p:pic>
          <p:nvPicPr>
            <p:cNvPr id="12" name="Picture 11"/>
            <p:cNvPicPr>
              <a:picLocks noChangeAspect="1"/>
            </p:cNvPicPr>
            <p:nvPr/>
          </p:nvPicPr>
          <p:blipFill>
            <a:blip r:embed="rId14"/>
            <a:stretch>
              <a:fillRect/>
            </a:stretch>
          </p:blipFill>
          <p:spPr>
            <a:xfrm>
              <a:off x="6932881" y="3905812"/>
              <a:ext cx="2098121" cy="1500192"/>
            </a:xfrm>
            <a:prstGeom prst="rect">
              <a:avLst/>
            </a:prstGeom>
            <a:ln w="12700">
              <a:solidFill>
                <a:schemeClr val="tx1"/>
              </a:solidFill>
            </a:ln>
          </p:spPr>
        </p:pic>
        <p:pic>
          <p:nvPicPr>
            <p:cNvPr id="13" name="Picture 12"/>
            <p:cNvPicPr>
              <a:picLocks noChangeAspect="1"/>
            </p:cNvPicPr>
            <p:nvPr/>
          </p:nvPicPr>
          <p:blipFill>
            <a:blip r:embed="rId15"/>
            <a:stretch>
              <a:fillRect/>
            </a:stretch>
          </p:blipFill>
          <p:spPr>
            <a:xfrm>
              <a:off x="4096211" y="5300893"/>
              <a:ext cx="1162130" cy="1164735"/>
            </a:xfrm>
            <a:prstGeom prst="rect">
              <a:avLst/>
            </a:prstGeom>
            <a:ln w="12700">
              <a:solidFill>
                <a:schemeClr val="tx1"/>
              </a:solidFill>
            </a:ln>
          </p:spPr>
        </p:pic>
        <p:pic>
          <p:nvPicPr>
            <p:cNvPr id="15" name="Picture 14"/>
            <p:cNvPicPr>
              <a:picLocks noChangeAspect="1"/>
            </p:cNvPicPr>
            <p:nvPr/>
          </p:nvPicPr>
          <p:blipFill>
            <a:blip r:embed="rId16"/>
            <a:stretch>
              <a:fillRect/>
            </a:stretch>
          </p:blipFill>
          <p:spPr>
            <a:xfrm>
              <a:off x="432441" y="3356992"/>
              <a:ext cx="1716782" cy="1768285"/>
            </a:xfrm>
            <a:prstGeom prst="rect">
              <a:avLst/>
            </a:prstGeom>
            <a:ln w="12700">
              <a:solidFill>
                <a:schemeClr val="tx1"/>
              </a:solidFill>
            </a:ln>
          </p:spPr>
        </p:pic>
        <p:pic>
          <p:nvPicPr>
            <p:cNvPr id="16" name="Picture 15"/>
            <p:cNvPicPr>
              <a:picLocks noChangeAspect="1"/>
            </p:cNvPicPr>
            <p:nvPr/>
          </p:nvPicPr>
          <p:blipFill>
            <a:blip r:embed="rId17"/>
            <a:stretch>
              <a:fillRect/>
            </a:stretch>
          </p:blipFill>
          <p:spPr>
            <a:xfrm>
              <a:off x="3686113" y="2539590"/>
              <a:ext cx="655898" cy="2140298"/>
            </a:xfrm>
            <a:prstGeom prst="rect">
              <a:avLst/>
            </a:prstGeom>
            <a:ln w="12700">
              <a:solidFill>
                <a:schemeClr val="tx1"/>
              </a:solidFill>
            </a:ln>
          </p:spPr>
        </p:pic>
        <p:pic>
          <p:nvPicPr>
            <p:cNvPr id="17" name="Picture 16"/>
            <p:cNvPicPr>
              <a:picLocks noChangeAspect="1"/>
            </p:cNvPicPr>
            <p:nvPr/>
          </p:nvPicPr>
          <p:blipFill>
            <a:blip r:embed="rId18"/>
            <a:stretch>
              <a:fillRect/>
            </a:stretch>
          </p:blipFill>
          <p:spPr>
            <a:xfrm>
              <a:off x="10331" y="1610003"/>
              <a:ext cx="1982825" cy="1688383"/>
            </a:xfrm>
            <a:prstGeom prst="rect">
              <a:avLst/>
            </a:prstGeom>
          </p:spPr>
        </p:pic>
        <p:pic>
          <p:nvPicPr>
            <p:cNvPr id="18" name="horn_and_specimen_mode03_ppt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9"/>
            <a:srcRect r="45514"/>
            <a:stretch/>
          </p:blipFill>
          <p:spPr>
            <a:xfrm>
              <a:off x="1475656" y="1212408"/>
              <a:ext cx="1219031" cy="1258493"/>
            </a:xfrm>
            <a:prstGeom prst="rect">
              <a:avLst/>
            </a:prstGeom>
          </p:spPr>
        </p:pic>
      </p:grpSp>
    </p:spTree>
    <p:extLst>
      <p:ext uri="{BB962C8B-B14F-4D97-AF65-F5344CB8AC3E}">
        <p14:creationId xmlns:p14="http://schemas.microsoft.com/office/powerpoint/2010/main" val="37663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repeatCount="indefinite" fill="hold" display="0">
                  <p:stCondLst>
                    <p:cond delay="indefinite"/>
                  </p:stCondLst>
                </p:cTn>
                <p:tgtEl>
                  <p:spTgt spid="1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About</a:t>
            </a:r>
            <a:endParaRPr lang="en-GB" dirty="0"/>
          </a:p>
        </p:txBody>
      </p:sp>
      <p:sp>
        <p:nvSpPr>
          <p:cNvPr id="3" name="Content Placeholder 2"/>
          <p:cNvSpPr>
            <a:spLocks noGrp="1"/>
          </p:cNvSpPr>
          <p:nvPr>
            <p:ph idx="1"/>
          </p:nvPr>
        </p:nvSpPr>
        <p:spPr/>
        <p:txBody>
          <a:bodyPr>
            <a:normAutofit fontScale="92500" lnSpcReduction="20000"/>
          </a:bodyPr>
          <a:lstStyle/>
          <a:p>
            <a:r>
              <a:rPr lang="en-US" dirty="0"/>
              <a:t>The </a:t>
            </a:r>
            <a:r>
              <a:rPr lang="en-US" dirty="0" err="1"/>
              <a:t>JuliaFEM</a:t>
            </a:r>
            <a:r>
              <a:rPr lang="en-US" dirty="0"/>
              <a:t> project develops open-source software for reliable, scalable, distributed Finite Element </a:t>
            </a:r>
            <a:r>
              <a:rPr lang="en-US" dirty="0" smtClean="0"/>
              <a:t>Method.</a:t>
            </a:r>
          </a:p>
          <a:p>
            <a:r>
              <a:rPr lang="en-US" dirty="0" err="1" smtClean="0"/>
              <a:t>JuliaFEM</a:t>
            </a:r>
            <a:r>
              <a:rPr lang="en-US" dirty="0" smtClean="0"/>
              <a:t> is a FEM software project started in May 2015 and written using Julia.</a:t>
            </a:r>
          </a:p>
          <a:p>
            <a:r>
              <a:rPr lang="en-US" dirty="0"/>
              <a:t>The </a:t>
            </a:r>
            <a:r>
              <a:rPr lang="en-US" dirty="0" err="1"/>
              <a:t>JuliaFEM</a:t>
            </a:r>
            <a:r>
              <a:rPr lang="en-US" dirty="0"/>
              <a:t> software library is a framework that allows for the distributed processing of large Finite Element Models across clusters of computers using simple programming models</a:t>
            </a:r>
            <a:r>
              <a:rPr lang="en-US" dirty="0" smtClean="0"/>
              <a:t>.</a:t>
            </a:r>
          </a:p>
          <a:p>
            <a:r>
              <a:rPr lang="en-US" dirty="0"/>
              <a:t>It is designed to scale up from single servers to thousands of machines, each offering local computation and storage</a:t>
            </a:r>
            <a:r>
              <a:rPr lang="en-US" dirty="0" smtClean="0"/>
              <a:t>.</a:t>
            </a:r>
          </a:p>
          <a:p>
            <a:r>
              <a:rPr lang="en-US" dirty="0"/>
              <a:t>The basic design principle is: everything is nonlinear. All physics models are nonlinear from which the linearization are made as a special cases</a:t>
            </a:r>
            <a:r>
              <a:rPr lang="en-US" dirty="0" smtClean="0"/>
              <a:t>.</a:t>
            </a:r>
          </a:p>
          <a:p>
            <a:r>
              <a:rPr lang="en-US" dirty="0" smtClean="0"/>
              <a:t>Software is </a:t>
            </a:r>
            <a:r>
              <a:rPr lang="en-US" dirty="0" smtClean="0">
                <a:hlinkClick r:id="rId2"/>
              </a:rPr>
              <a:t>MIT licensed</a:t>
            </a:r>
            <a:r>
              <a:rPr lang="en-US" dirty="0" smtClean="0"/>
              <a:t>. Main difference to other popular licenses like GPL is that MIT doesn’t require modifications be open sourced whereas GPL does.</a:t>
            </a:r>
          </a:p>
          <a:p>
            <a:r>
              <a:rPr lang="en-US" dirty="0" smtClean="0"/>
              <a:t>Aim of the project is to provide simple programming models to write own solvers in a robust way; using more traditional programming languages like FORTRAN amount of lines of code is easily ten times more compared to Julia. This makes it possible to develop the software in a cost effective way.</a:t>
            </a:r>
          </a:p>
          <a:p>
            <a:endParaRPr lang="en-US" dirty="0" smtClean="0"/>
          </a:p>
          <a:p>
            <a:endParaRPr lang="fi-FI" dirty="0" smtClean="0"/>
          </a:p>
          <a:p>
            <a:endParaRPr lang="en-GB" dirty="0"/>
          </a:p>
        </p:txBody>
      </p:sp>
    </p:spTree>
    <p:extLst>
      <p:ext uri="{BB962C8B-B14F-4D97-AF65-F5344CB8AC3E}">
        <p14:creationId xmlns:p14="http://schemas.microsoft.com/office/powerpoint/2010/main" val="393535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Road map</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55813675"/>
              </p:ext>
            </p:extLst>
          </p:nvPr>
        </p:nvGraphicFramePr>
        <p:xfrm>
          <a:off x="1096963" y="1846263"/>
          <a:ext cx="10058400" cy="2225040"/>
        </p:xfrm>
        <a:graphic>
          <a:graphicData uri="http://schemas.openxmlformats.org/drawingml/2006/table">
            <a:tbl>
              <a:tblPr firstRow="1" bandRow="1">
                <a:tableStyleId>{5C22544A-7EE6-4342-B048-85BDC9FD1C3A}</a:tableStyleId>
              </a:tblPr>
              <a:tblGrid>
                <a:gridCol w="3352800"/>
                <a:gridCol w="3352800"/>
                <a:gridCol w="3352800"/>
              </a:tblGrid>
              <a:tr h="370840">
                <a:tc>
                  <a:txBody>
                    <a:bodyPr/>
                    <a:lstStyle/>
                    <a:p>
                      <a:r>
                        <a:rPr lang="fi-FI" dirty="0" smtClean="0"/>
                        <a:t>Version</a:t>
                      </a:r>
                      <a:endParaRPr lang="en-GB" dirty="0"/>
                    </a:p>
                  </a:txBody>
                  <a:tcPr marL="87466" marR="87466"/>
                </a:tc>
                <a:tc>
                  <a:txBody>
                    <a:bodyPr/>
                    <a:lstStyle/>
                    <a:p>
                      <a:r>
                        <a:rPr lang="fi-FI" dirty="0" smtClean="0"/>
                        <a:t>Degrees of Freedom [M]</a:t>
                      </a:r>
                      <a:endParaRPr lang="en-GB" dirty="0"/>
                    </a:p>
                  </a:txBody>
                  <a:tcPr marL="87466" marR="87466"/>
                </a:tc>
                <a:tc>
                  <a:txBody>
                    <a:bodyPr/>
                    <a:lstStyle/>
                    <a:p>
                      <a:r>
                        <a:rPr lang="fi-FI" dirty="0" smtClean="0"/>
                        <a:t>Number of cores</a:t>
                      </a:r>
                      <a:endParaRPr lang="en-GB" dirty="0"/>
                    </a:p>
                  </a:txBody>
                  <a:tcPr marL="87466" marR="87466"/>
                </a:tc>
              </a:tr>
              <a:tr h="370840">
                <a:tc>
                  <a:txBody>
                    <a:bodyPr/>
                    <a:lstStyle/>
                    <a:p>
                      <a:r>
                        <a:rPr lang="fi-FI" dirty="0" smtClean="0"/>
                        <a:t>0.1.0</a:t>
                      </a:r>
                      <a:endParaRPr lang="en-GB" dirty="0"/>
                    </a:p>
                  </a:txBody>
                  <a:tcPr marL="87466" marR="87466"/>
                </a:tc>
                <a:tc>
                  <a:txBody>
                    <a:bodyPr/>
                    <a:lstStyle/>
                    <a:p>
                      <a:r>
                        <a:rPr lang="fi-FI" dirty="0" smtClean="0"/>
                        <a:t>1</a:t>
                      </a:r>
                      <a:endParaRPr lang="en-GB" dirty="0"/>
                    </a:p>
                  </a:txBody>
                  <a:tcPr marL="87466" marR="87466"/>
                </a:tc>
                <a:tc>
                  <a:txBody>
                    <a:bodyPr/>
                    <a:lstStyle/>
                    <a:p>
                      <a:r>
                        <a:rPr lang="fi-FI" dirty="0" smtClean="0"/>
                        <a:t>10</a:t>
                      </a:r>
                      <a:endParaRPr lang="en-GB" dirty="0"/>
                    </a:p>
                  </a:txBody>
                  <a:tcPr marL="87466" marR="87466"/>
                </a:tc>
              </a:tr>
              <a:tr h="370840">
                <a:tc>
                  <a:txBody>
                    <a:bodyPr/>
                    <a:lstStyle/>
                    <a:p>
                      <a:r>
                        <a:rPr lang="fi-FI" dirty="0" smtClean="0"/>
                        <a:t>0.2.0</a:t>
                      </a:r>
                      <a:endParaRPr lang="en-GB" dirty="0"/>
                    </a:p>
                  </a:txBody>
                  <a:tcPr marL="87466" marR="87466"/>
                </a:tc>
                <a:tc>
                  <a:txBody>
                    <a:bodyPr/>
                    <a:lstStyle/>
                    <a:p>
                      <a:r>
                        <a:rPr lang="fi-FI" dirty="0" smtClean="0"/>
                        <a:t>10</a:t>
                      </a:r>
                      <a:endParaRPr lang="en-GB" dirty="0"/>
                    </a:p>
                  </a:txBody>
                  <a:tcPr marL="87466" marR="87466"/>
                </a:tc>
                <a:tc>
                  <a:txBody>
                    <a:bodyPr/>
                    <a:lstStyle/>
                    <a:p>
                      <a:r>
                        <a:rPr lang="fi-FI" dirty="0" smtClean="0"/>
                        <a:t>100</a:t>
                      </a:r>
                      <a:endParaRPr lang="en-GB" dirty="0"/>
                    </a:p>
                  </a:txBody>
                  <a:tcPr marL="87466" marR="87466"/>
                </a:tc>
              </a:tr>
              <a:tr h="370840">
                <a:tc>
                  <a:txBody>
                    <a:bodyPr/>
                    <a:lstStyle/>
                    <a:p>
                      <a:r>
                        <a:rPr lang="fi-FI" dirty="0" smtClean="0"/>
                        <a:t>1.0.0</a:t>
                      </a:r>
                      <a:endParaRPr lang="en-GB" dirty="0"/>
                    </a:p>
                  </a:txBody>
                  <a:tcPr marL="87466" marR="87466"/>
                </a:tc>
                <a:tc>
                  <a:txBody>
                    <a:bodyPr/>
                    <a:lstStyle/>
                    <a:p>
                      <a:r>
                        <a:rPr lang="fi-FI" dirty="0" smtClean="0"/>
                        <a:t>100</a:t>
                      </a:r>
                      <a:endParaRPr lang="en-GB" dirty="0"/>
                    </a:p>
                  </a:txBody>
                  <a:tcPr marL="87466" marR="87466"/>
                </a:tc>
                <a:tc>
                  <a:txBody>
                    <a:bodyPr/>
                    <a:lstStyle/>
                    <a:p>
                      <a:r>
                        <a:rPr lang="fi-FI" dirty="0" smtClean="0"/>
                        <a:t>1000</a:t>
                      </a:r>
                      <a:endParaRPr lang="en-GB" dirty="0"/>
                    </a:p>
                  </a:txBody>
                  <a:tcPr marL="87466" marR="87466"/>
                </a:tc>
              </a:tr>
              <a:tr h="370840">
                <a:tc>
                  <a:txBody>
                    <a:bodyPr/>
                    <a:lstStyle/>
                    <a:p>
                      <a:r>
                        <a:rPr lang="fi-FI" dirty="0" smtClean="0"/>
                        <a:t>2.0.0</a:t>
                      </a:r>
                      <a:endParaRPr lang="en-GB" dirty="0"/>
                    </a:p>
                  </a:txBody>
                  <a:tcPr marL="87466" marR="87466"/>
                </a:tc>
                <a:tc>
                  <a:txBody>
                    <a:bodyPr/>
                    <a:lstStyle/>
                    <a:p>
                      <a:r>
                        <a:rPr lang="fi-FI" dirty="0" smtClean="0"/>
                        <a:t>1000</a:t>
                      </a:r>
                      <a:endParaRPr lang="en-GB" dirty="0"/>
                    </a:p>
                  </a:txBody>
                  <a:tcPr marL="87466" marR="87466"/>
                </a:tc>
                <a:tc>
                  <a:txBody>
                    <a:bodyPr/>
                    <a:lstStyle/>
                    <a:p>
                      <a:r>
                        <a:rPr lang="fi-FI" dirty="0" smtClean="0"/>
                        <a:t>10000</a:t>
                      </a:r>
                      <a:endParaRPr lang="en-GB" dirty="0"/>
                    </a:p>
                  </a:txBody>
                  <a:tcPr marL="87466" marR="87466"/>
                </a:tc>
              </a:tr>
              <a:tr h="370840">
                <a:tc>
                  <a:txBody>
                    <a:bodyPr/>
                    <a:lstStyle/>
                    <a:p>
                      <a:r>
                        <a:rPr lang="fi-FI" dirty="0" smtClean="0"/>
                        <a:t>3.0.0</a:t>
                      </a:r>
                      <a:endParaRPr lang="en-GB" dirty="0"/>
                    </a:p>
                  </a:txBody>
                  <a:tcPr marL="87466" marR="87466"/>
                </a:tc>
                <a:tc>
                  <a:txBody>
                    <a:bodyPr/>
                    <a:lstStyle/>
                    <a:p>
                      <a:r>
                        <a:rPr lang="fi-FI" dirty="0" smtClean="0"/>
                        <a:t>10000</a:t>
                      </a:r>
                      <a:endParaRPr lang="en-GB" dirty="0"/>
                    </a:p>
                  </a:txBody>
                  <a:tcPr marL="87466" marR="87466"/>
                </a:tc>
                <a:tc>
                  <a:txBody>
                    <a:bodyPr/>
                    <a:lstStyle/>
                    <a:p>
                      <a:r>
                        <a:rPr lang="fi-FI" dirty="0" smtClean="0"/>
                        <a:t>100000</a:t>
                      </a:r>
                      <a:endParaRPr lang="en-GB" dirty="0"/>
                    </a:p>
                  </a:txBody>
                  <a:tcPr marL="87466" marR="87466"/>
                </a:tc>
              </a:tr>
            </a:tbl>
          </a:graphicData>
        </a:graphic>
      </p:graphicFrame>
    </p:spTree>
    <p:extLst>
      <p:ext uri="{BB962C8B-B14F-4D97-AF65-F5344CB8AC3E}">
        <p14:creationId xmlns:p14="http://schemas.microsoft.com/office/powerpoint/2010/main" val="425834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lstStyle/>
          <a:p>
            <a:r>
              <a:rPr lang="fi-FI" dirty="0" smtClean="0"/>
              <a:t>Vision</a:t>
            </a:r>
            <a:endParaRPr lang="en-GB" dirty="0"/>
          </a:p>
        </p:txBody>
      </p:sp>
      <p:sp>
        <p:nvSpPr>
          <p:cNvPr id="3" name="Content Placeholder 2"/>
          <p:cNvSpPr>
            <a:spLocks noGrp="1"/>
          </p:cNvSpPr>
          <p:nvPr>
            <p:ph idx="1"/>
          </p:nvPr>
        </p:nvSpPr>
        <p:spPr>
          <a:xfrm>
            <a:off x="1097280" y="1845734"/>
            <a:ext cx="10058400" cy="4023360"/>
          </a:xfrm>
        </p:spPr>
        <p:txBody>
          <a:bodyPr>
            <a:normAutofit fontScale="85000" lnSpcReduction="20000"/>
          </a:bodyPr>
          <a:lstStyle/>
          <a:p>
            <a:r>
              <a:rPr lang="en-US" dirty="0"/>
              <a:t>On one hand, the vision of the </a:t>
            </a:r>
            <a:r>
              <a:rPr lang="en-US" dirty="0" err="1"/>
              <a:t>JuliaFEM</a:t>
            </a:r>
            <a:r>
              <a:rPr lang="en-US" dirty="0"/>
              <a:t> includes the opportunity for massive parallelization using multiple computers with MPI and threading as well as cloud computing resources in Amazon, Azure </a:t>
            </a:r>
            <a:r>
              <a:rPr lang="en-US" dirty="0" smtClean="0"/>
              <a:t>and </a:t>
            </a:r>
            <a:r>
              <a:rPr lang="en-US" dirty="0"/>
              <a:t>Google cloud services together with a company internal </a:t>
            </a:r>
            <a:r>
              <a:rPr lang="en-US" dirty="0" smtClean="0"/>
              <a:t>server.</a:t>
            </a:r>
          </a:p>
          <a:p>
            <a:r>
              <a:rPr lang="en-US" dirty="0"/>
              <a:t>And on the other hand, the real application complexity including the simulation model complexity as well as geometric complexity, see some examples </a:t>
            </a:r>
            <a:r>
              <a:rPr lang="en-US" dirty="0" smtClean="0"/>
              <a:t>in.</a:t>
            </a:r>
          </a:p>
          <a:p>
            <a:r>
              <a:rPr lang="en-US" dirty="0" smtClean="0"/>
              <a:t>Not </a:t>
            </a:r>
            <a:r>
              <a:rPr lang="en-US" dirty="0"/>
              <a:t>to forget that the reuse of the existing material models </a:t>
            </a:r>
            <a:r>
              <a:rPr lang="en-US" dirty="0" smtClean="0"/>
              <a:t>as </a:t>
            </a:r>
            <a:r>
              <a:rPr lang="en-US" dirty="0"/>
              <a:t>well as the whole simulation models are considered crucial features of the </a:t>
            </a:r>
            <a:r>
              <a:rPr lang="en-US" dirty="0" err="1"/>
              <a:t>JuliaFEM</a:t>
            </a:r>
            <a:r>
              <a:rPr lang="en-US" dirty="0"/>
              <a:t> </a:t>
            </a:r>
            <a:r>
              <a:rPr lang="en-US" dirty="0" smtClean="0"/>
              <a:t>package.</a:t>
            </a:r>
          </a:p>
          <a:p>
            <a:r>
              <a:rPr lang="en-US" dirty="0"/>
              <a:t>Recreating the wheel again is definitely not anybody's goal, and thus we try to use and embrace good practices and formats as much as possible. We have implemented </a:t>
            </a:r>
            <a:r>
              <a:rPr lang="en-US" dirty="0" err="1" smtClean="0"/>
              <a:t>Abaqus</a:t>
            </a:r>
            <a:r>
              <a:rPr lang="en-US" dirty="0" smtClean="0"/>
              <a:t>/</a:t>
            </a:r>
            <a:r>
              <a:rPr lang="en-US" dirty="0" err="1" smtClean="0"/>
              <a:t>Calculix</a:t>
            </a:r>
            <a:r>
              <a:rPr lang="en-US" dirty="0" smtClean="0"/>
              <a:t> input-file </a:t>
            </a:r>
            <a:r>
              <a:rPr lang="en-US" dirty="0"/>
              <a:t>format support and maybe will in the future extend to Other FEM solver formats. Using modern development environments encourages the user towards fast development time and high productivity. For developing and creating new ideas and tutorials, we have used </a:t>
            </a:r>
            <a:r>
              <a:rPr lang="en-US" dirty="0" err="1"/>
              <a:t>Jupyter</a:t>
            </a:r>
            <a:r>
              <a:rPr lang="en-US" dirty="0"/>
              <a:t> </a:t>
            </a:r>
            <a:r>
              <a:rPr lang="en-US" dirty="0" smtClean="0"/>
              <a:t>notebooks </a:t>
            </a:r>
            <a:r>
              <a:rPr lang="en-US" dirty="0"/>
              <a:t>to make easy-to-use handouts</a:t>
            </a:r>
            <a:r>
              <a:rPr lang="en-US" dirty="0" smtClean="0"/>
              <a:t>.</a:t>
            </a:r>
          </a:p>
          <a:p>
            <a:r>
              <a:rPr lang="en-US" dirty="0"/>
              <a:t>The user interface for </a:t>
            </a:r>
            <a:r>
              <a:rPr lang="en-US" dirty="0" err="1"/>
              <a:t>JuliaFEM</a:t>
            </a:r>
            <a:r>
              <a:rPr lang="en-US" dirty="0"/>
              <a:t> is </a:t>
            </a:r>
            <a:r>
              <a:rPr lang="en-US" dirty="0" err="1"/>
              <a:t>Jupyter</a:t>
            </a:r>
            <a:r>
              <a:rPr lang="en-US" dirty="0"/>
              <a:t> </a:t>
            </a:r>
            <a:r>
              <a:rPr lang="en-US" dirty="0" smtClean="0"/>
              <a:t>Notebook, </a:t>
            </a:r>
            <a:r>
              <a:rPr lang="en-US" dirty="0"/>
              <a:t>and Julia language itself is a real programming language. This makes it possible to use </a:t>
            </a:r>
            <a:r>
              <a:rPr lang="en-US" dirty="0" err="1"/>
              <a:t>JuliaFEM</a:t>
            </a:r>
            <a:r>
              <a:rPr lang="en-US" dirty="0"/>
              <a:t> as a part of a bigger solution cycle, including for example data mining, automatic geometry modifications, mesh generation, solution, and post-processing and enabling efficient optimization loops. In the next section a concrete example including statistical inference combined to FEM calculation is shown.</a:t>
            </a:r>
            <a:endParaRPr lang="en-US" dirty="0" smtClean="0"/>
          </a:p>
          <a:p>
            <a:pPr marL="0" indent="0">
              <a:buNone/>
            </a:pPr>
            <a:endParaRPr lang="en-GB" dirty="0"/>
          </a:p>
        </p:txBody>
      </p:sp>
    </p:spTree>
    <p:extLst>
      <p:ext uri="{BB962C8B-B14F-4D97-AF65-F5344CB8AC3E}">
        <p14:creationId xmlns:p14="http://schemas.microsoft.com/office/powerpoint/2010/main" val="192343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Big numerical example</a:t>
            </a:r>
            <a:endParaRPr lang="en-GB" dirty="0"/>
          </a:p>
        </p:txBody>
      </p:sp>
      <p:sp>
        <p:nvSpPr>
          <p:cNvPr id="3" name="Content Placeholder 2"/>
          <p:cNvSpPr>
            <a:spLocks noGrp="1"/>
          </p:cNvSpPr>
          <p:nvPr>
            <p:ph idx="1"/>
          </p:nvPr>
        </p:nvSpPr>
        <p:spPr/>
        <p:txBody>
          <a:bodyPr>
            <a:normAutofit/>
          </a:bodyPr>
          <a:lstStyle/>
          <a:p>
            <a:r>
              <a:rPr lang="en-US" dirty="0"/>
              <a:t>Typical examples in industrial applications include non-linear solid </a:t>
            </a:r>
            <a:r>
              <a:rPr lang="en-US" dirty="0" smtClean="0"/>
              <a:t>mechanics, </a:t>
            </a:r>
            <a:r>
              <a:rPr lang="en-US" dirty="0"/>
              <a:t>contact </a:t>
            </a:r>
            <a:r>
              <a:rPr lang="en-US" dirty="0" smtClean="0"/>
              <a:t>mechanics, </a:t>
            </a:r>
            <a:r>
              <a:rPr lang="en-US" dirty="0"/>
              <a:t>finite </a:t>
            </a:r>
            <a:r>
              <a:rPr lang="en-US" dirty="0" smtClean="0"/>
              <a:t>strains, </a:t>
            </a:r>
            <a:r>
              <a:rPr lang="en-US" dirty="0"/>
              <a:t>and fluid structure interaction problems. Here there is some simulation of machine parts having different amounts of elements and DOF's for comparison reasons. These simulations take a lot of computational resources, and here are specs of the used hardware: 24 x Intel(R) Xeon(R) CPU E5-2690 v3 @ 2.60GHz with 512 GB total memory.</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80" y="3857414"/>
            <a:ext cx="4148088" cy="181911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654033798"/>
              </p:ext>
            </p:extLst>
          </p:nvPr>
        </p:nvGraphicFramePr>
        <p:xfrm>
          <a:off x="6994357" y="3857414"/>
          <a:ext cx="4882148" cy="2250576"/>
        </p:xfrm>
        <a:graphic>
          <a:graphicData uri="http://schemas.openxmlformats.org/drawingml/2006/table">
            <a:tbl>
              <a:tblPr firstRow="1" bandRow="1">
                <a:tableStyleId>{5C22544A-7EE6-4342-B048-85BDC9FD1C3A}</a:tableStyleId>
              </a:tblPr>
              <a:tblGrid>
                <a:gridCol w="1220537"/>
                <a:gridCol w="1220537"/>
                <a:gridCol w="1220537"/>
                <a:gridCol w="1220537"/>
              </a:tblGrid>
              <a:tr h="536832">
                <a:tc>
                  <a:txBody>
                    <a:bodyPr/>
                    <a:lstStyle/>
                    <a:p>
                      <a:r>
                        <a:rPr lang="fi-FI" dirty="0" smtClean="0"/>
                        <a:t>DOFS [M]</a:t>
                      </a:r>
                      <a:endParaRPr lang="en-GB" dirty="0"/>
                    </a:p>
                  </a:txBody>
                  <a:tcPr/>
                </a:tc>
                <a:tc>
                  <a:txBody>
                    <a:bodyPr/>
                    <a:lstStyle/>
                    <a:p>
                      <a:r>
                        <a:rPr lang="fi-FI" dirty="0" smtClean="0"/>
                        <a:t>Assembly time (s)</a:t>
                      </a:r>
                      <a:endParaRPr lang="en-GB" dirty="0"/>
                    </a:p>
                  </a:txBody>
                  <a:tcPr/>
                </a:tc>
                <a:tc>
                  <a:txBody>
                    <a:bodyPr/>
                    <a:lstStyle/>
                    <a:p>
                      <a:r>
                        <a:rPr lang="fi-FI" dirty="0" smtClean="0"/>
                        <a:t>Solution time (s)</a:t>
                      </a:r>
                      <a:endParaRPr lang="en-GB" dirty="0"/>
                    </a:p>
                  </a:txBody>
                  <a:tcPr/>
                </a:tc>
                <a:tc>
                  <a:txBody>
                    <a:bodyPr/>
                    <a:lstStyle/>
                    <a:p>
                      <a:r>
                        <a:rPr lang="fi-FI" dirty="0" smtClean="0"/>
                        <a:t>Total time</a:t>
                      </a:r>
                      <a:endParaRPr lang="en-GB" dirty="0"/>
                    </a:p>
                  </a:txBody>
                  <a:tcPr/>
                </a:tc>
              </a:tr>
              <a:tr h="536832">
                <a:tc>
                  <a:txBody>
                    <a:bodyPr/>
                    <a:lstStyle/>
                    <a:p>
                      <a:r>
                        <a:rPr lang="fi-FI" dirty="0" smtClean="0"/>
                        <a:t>3.0</a:t>
                      </a:r>
                      <a:endParaRPr lang="en-GB" dirty="0"/>
                    </a:p>
                  </a:txBody>
                  <a:tcPr/>
                </a:tc>
                <a:tc>
                  <a:txBody>
                    <a:bodyPr/>
                    <a:lstStyle/>
                    <a:p>
                      <a:r>
                        <a:rPr lang="fi-FI" dirty="0" smtClean="0"/>
                        <a:t>458</a:t>
                      </a:r>
                      <a:endParaRPr lang="en-GB" dirty="0"/>
                    </a:p>
                  </a:txBody>
                  <a:tcPr/>
                </a:tc>
                <a:tc>
                  <a:txBody>
                    <a:bodyPr/>
                    <a:lstStyle/>
                    <a:p>
                      <a:r>
                        <a:rPr lang="fi-FI" dirty="0" smtClean="0"/>
                        <a:t>312</a:t>
                      </a:r>
                      <a:endParaRPr lang="en-GB" dirty="0"/>
                    </a:p>
                  </a:txBody>
                  <a:tcPr/>
                </a:tc>
                <a:tc>
                  <a:txBody>
                    <a:bodyPr/>
                    <a:lstStyle/>
                    <a:p>
                      <a:r>
                        <a:rPr lang="fi-FI" dirty="0" smtClean="0"/>
                        <a:t>16</a:t>
                      </a:r>
                      <a:r>
                        <a:rPr lang="fi-FI" baseline="0" dirty="0" smtClean="0"/>
                        <a:t> min</a:t>
                      </a:r>
                      <a:endParaRPr lang="en-GB" dirty="0"/>
                    </a:p>
                  </a:txBody>
                  <a:tcPr/>
                </a:tc>
              </a:tr>
              <a:tr h="536832">
                <a:tc>
                  <a:txBody>
                    <a:bodyPr/>
                    <a:lstStyle/>
                    <a:p>
                      <a:r>
                        <a:rPr lang="fi-FI" dirty="0" smtClean="0"/>
                        <a:t>10.8</a:t>
                      </a:r>
                      <a:endParaRPr lang="en-GB" dirty="0"/>
                    </a:p>
                  </a:txBody>
                  <a:tcPr/>
                </a:tc>
                <a:tc>
                  <a:txBody>
                    <a:bodyPr/>
                    <a:lstStyle/>
                    <a:p>
                      <a:r>
                        <a:rPr lang="fi-FI" dirty="0" smtClean="0"/>
                        <a:t>3257</a:t>
                      </a:r>
                      <a:endParaRPr lang="en-GB" dirty="0"/>
                    </a:p>
                  </a:txBody>
                  <a:tcPr/>
                </a:tc>
                <a:tc>
                  <a:txBody>
                    <a:bodyPr/>
                    <a:lstStyle/>
                    <a:p>
                      <a:r>
                        <a:rPr lang="fi-FI" dirty="0" smtClean="0"/>
                        <a:t>3255</a:t>
                      </a:r>
                      <a:endParaRPr lang="en-GB" dirty="0"/>
                    </a:p>
                  </a:txBody>
                  <a:tcPr/>
                </a:tc>
                <a:tc>
                  <a:txBody>
                    <a:bodyPr/>
                    <a:lstStyle/>
                    <a:p>
                      <a:r>
                        <a:rPr lang="fi-FI" dirty="0" smtClean="0"/>
                        <a:t>2 h 4 min</a:t>
                      </a:r>
                      <a:endParaRPr lang="en-GB" dirty="0"/>
                    </a:p>
                  </a:txBody>
                  <a:tcPr/>
                </a:tc>
              </a:tr>
              <a:tr h="536832">
                <a:tc>
                  <a:txBody>
                    <a:bodyPr/>
                    <a:lstStyle/>
                    <a:p>
                      <a:r>
                        <a:rPr lang="fi-FI" dirty="0" smtClean="0"/>
                        <a:t>12.6</a:t>
                      </a:r>
                      <a:endParaRPr lang="en-GB" dirty="0"/>
                    </a:p>
                  </a:txBody>
                  <a:tcPr/>
                </a:tc>
                <a:tc>
                  <a:txBody>
                    <a:bodyPr/>
                    <a:lstStyle/>
                    <a:p>
                      <a:r>
                        <a:rPr lang="fi-FI" dirty="0" smtClean="0"/>
                        <a:t>3654</a:t>
                      </a:r>
                      <a:endParaRPr lang="en-GB" dirty="0"/>
                    </a:p>
                  </a:txBody>
                  <a:tcPr/>
                </a:tc>
                <a:tc>
                  <a:txBody>
                    <a:bodyPr/>
                    <a:lstStyle/>
                    <a:p>
                      <a:r>
                        <a:rPr lang="fi-FI" dirty="0" smtClean="0"/>
                        <a:t>6318</a:t>
                      </a:r>
                      <a:endParaRPr lang="en-GB" dirty="0"/>
                    </a:p>
                  </a:txBody>
                  <a:tcPr/>
                </a:tc>
                <a:tc>
                  <a:txBody>
                    <a:bodyPr/>
                    <a:lstStyle/>
                    <a:p>
                      <a:r>
                        <a:rPr lang="fi-FI" dirty="0" smtClean="0"/>
                        <a:t>3 h 4 min</a:t>
                      </a:r>
                      <a:endParaRPr lang="en-GB" dirty="0"/>
                    </a:p>
                  </a:txBody>
                  <a:tcPr/>
                </a:tc>
              </a:tr>
            </a:tbl>
          </a:graphicData>
        </a:graphic>
      </p:graphicFrame>
    </p:spTree>
    <p:extLst>
      <p:ext uri="{BB962C8B-B14F-4D97-AF65-F5344CB8AC3E}">
        <p14:creationId xmlns:p14="http://schemas.microsoft.com/office/powerpoint/2010/main" val="1878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218" y="286603"/>
            <a:ext cx="10033462" cy="1450757"/>
          </a:xfrm>
        </p:spPr>
        <p:txBody>
          <a:bodyPr/>
          <a:lstStyle/>
          <a:p>
            <a:r>
              <a:rPr lang="fi-FI" dirty="0" smtClean="0"/>
              <a:t>Solving eigenvalues of large models</a:t>
            </a:r>
            <a:endParaRPr lang="en-GB" dirty="0"/>
          </a:p>
        </p:txBody>
      </p:sp>
      <p:pic>
        <p:nvPicPr>
          <p:cNvPr id="4" name="eiffe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3563" y="2022475"/>
            <a:ext cx="3575050" cy="4022725"/>
          </a:xfrm>
        </p:spPr>
      </p:pic>
      <p:pic>
        <p:nvPicPr>
          <p:cNvPr id="5" name="Picture 4"/>
          <p:cNvPicPr>
            <a:picLocks noChangeAspect="1"/>
          </p:cNvPicPr>
          <p:nvPr/>
        </p:nvPicPr>
        <p:blipFill>
          <a:blip r:embed="rId5"/>
          <a:stretch>
            <a:fillRect/>
          </a:stretch>
        </p:blipFill>
        <p:spPr>
          <a:xfrm>
            <a:off x="5750881" y="1895632"/>
            <a:ext cx="5404799" cy="2574674"/>
          </a:xfrm>
          <a:prstGeom prst="rect">
            <a:avLst/>
          </a:prstGeom>
        </p:spPr>
      </p:pic>
      <p:sp>
        <p:nvSpPr>
          <p:cNvPr id="6" name="Content Placeholder 2"/>
          <p:cNvSpPr txBox="1">
            <a:spLocks/>
          </p:cNvSpPr>
          <p:nvPr/>
        </p:nvSpPr>
        <p:spPr>
          <a:xfrm>
            <a:off x="4924425" y="4597399"/>
            <a:ext cx="6476999" cy="1641475"/>
          </a:xfrm>
          <a:prstGeom prst="rect">
            <a:avLst/>
          </a:prstGeom>
        </p:spPr>
        <p:txBody>
          <a:bodyPr vert="horz" lIns="0" tIns="45720" rIns="0" bIns="45720" rtlCol="0">
            <a:normAutofit fontScale="5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80 % of the simulation time is used in a single command: </a:t>
            </a:r>
            <a:r>
              <a:rPr lang="en-US" b="1" dirty="0" smtClean="0">
                <a:latin typeface="Courier New" panose="02070309020205020404" pitchFamily="49" charset="0"/>
                <a:cs typeface="Courier New" panose="02070309020205020404" pitchFamily="49" charset="0"/>
              </a:rPr>
              <a:t>om2, X = </a:t>
            </a:r>
            <a:r>
              <a:rPr lang="en-US" b="1" dirty="0" err="1" smtClean="0">
                <a:latin typeface="Courier New" panose="02070309020205020404" pitchFamily="49" charset="0"/>
                <a:cs typeface="Courier New" panose="02070309020205020404" pitchFamily="49" charset="0"/>
              </a:rPr>
              <a:t>eigs</a:t>
            </a:r>
            <a:r>
              <a:rPr lang="en-US" b="1" dirty="0" smtClean="0">
                <a:latin typeface="Courier New" panose="02070309020205020404" pitchFamily="49" charset="0"/>
                <a:cs typeface="Courier New" panose="02070309020205020404" pitchFamily="49" charset="0"/>
              </a:rPr>
              <a:t>(K, M)</a:t>
            </a:r>
            <a:endParaRPr lang="en-US" b="1" dirty="0" smtClean="0"/>
          </a:p>
          <a:p>
            <a:r>
              <a:rPr lang="en-US" dirty="0" smtClean="0"/>
              <a:t>What we can optimize, is the rest 20 %.</a:t>
            </a:r>
          </a:p>
          <a:p>
            <a:r>
              <a:rPr lang="en-US" dirty="0" smtClean="0"/>
              <a:t>Or maybe we are just happy to get 80 % of performance using 10 % of effort, and put the rest 90 % of effort to nice things like designing new features and doing research.</a:t>
            </a:r>
          </a:p>
          <a:p>
            <a:r>
              <a:rPr lang="en-US" dirty="0" err="1" smtClean="0"/>
              <a:t>JuliaFEM</a:t>
            </a:r>
            <a:r>
              <a:rPr lang="en-US" dirty="0" smtClean="0"/>
              <a:t> is under 10 </a:t>
            </a:r>
            <a:r>
              <a:rPr lang="en-US" dirty="0" err="1" smtClean="0"/>
              <a:t>kloc</a:t>
            </a:r>
            <a:r>
              <a:rPr lang="en-US" dirty="0"/>
              <a:t> </a:t>
            </a:r>
            <a:r>
              <a:rPr lang="en-US" dirty="0" smtClean="0"/>
              <a:t>and that should be considered as a good thing.</a:t>
            </a:r>
          </a:p>
          <a:p>
            <a:r>
              <a:rPr lang="en-US" dirty="0" smtClean="0"/>
              <a:t>Small code base makes the project attracting for newcomers and we don’t have ancient “payload” we have to take care of. </a:t>
            </a:r>
            <a:r>
              <a:rPr lang="en-US" b="1" dirty="0" err="1" smtClean="0"/>
              <a:t>JuliaFEM</a:t>
            </a:r>
            <a:r>
              <a:rPr lang="en-US" b="1" dirty="0" smtClean="0"/>
              <a:t> is fast to develop</a:t>
            </a:r>
            <a:r>
              <a:rPr lang="en-US" dirty="0" smtClean="0"/>
              <a:t>.</a:t>
            </a:r>
            <a:endParaRPr lang="en-GB" dirty="0"/>
          </a:p>
        </p:txBody>
      </p:sp>
      <p:pic>
        <p:nvPicPr>
          <p:cNvPr id="7" name="Picture 6"/>
          <p:cNvPicPr>
            <a:picLocks noChangeAspect="1"/>
          </p:cNvPicPr>
          <p:nvPr/>
        </p:nvPicPr>
        <p:blipFill>
          <a:blip r:embed="rId6"/>
          <a:stretch>
            <a:fillRect/>
          </a:stretch>
        </p:blipFill>
        <p:spPr>
          <a:xfrm>
            <a:off x="6929437" y="154363"/>
            <a:ext cx="4867275" cy="581025"/>
          </a:xfrm>
          <a:prstGeom prst="rect">
            <a:avLst/>
          </a:prstGeom>
        </p:spPr>
      </p:pic>
      <p:cxnSp>
        <p:nvCxnSpPr>
          <p:cNvPr id="9" name="Straight Arrow Connector 8"/>
          <p:cNvCxnSpPr/>
          <p:nvPr/>
        </p:nvCxnSpPr>
        <p:spPr>
          <a:xfrm>
            <a:off x="6410325" y="444875"/>
            <a:ext cx="800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45849" y="155216"/>
            <a:ext cx="1364476" cy="646331"/>
          </a:xfrm>
          <a:prstGeom prst="rect">
            <a:avLst/>
          </a:prstGeom>
          <a:noFill/>
        </p:spPr>
        <p:txBody>
          <a:bodyPr wrap="none" rtlCol="0">
            <a:spAutoFit/>
          </a:bodyPr>
          <a:lstStyle/>
          <a:p>
            <a:r>
              <a:rPr lang="fi-FI" dirty="0" smtClean="0"/>
              <a:t>80 % of time</a:t>
            </a:r>
          </a:p>
          <a:p>
            <a:r>
              <a:rPr lang="fi-FI" dirty="0" smtClean="0"/>
              <a:t>is used here</a:t>
            </a:r>
            <a:endParaRPr lang="en-GB" dirty="0"/>
          </a:p>
        </p:txBody>
      </p:sp>
      <p:cxnSp>
        <p:nvCxnSpPr>
          <p:cNvPr id="12" name="Straight Arrow Connector 11"/>
          <p:cNvCxnSpPr/>
          <p:nvPr/>
        </p:nvCxnSpPr>
        <p:spPr>
          <a:xfrm flipH="1">
            <a:off x="6734175" y="3624002"/>
            <a:ext cx="76200" cy="40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0267950" y="2699731"/>
            <a:ext cx="0" cy="40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352596" y="3362392"/>
            <a:ext cx="1153682" cy="261610"/>
          </a:xfrm>
          <a:prstGeom prst="rect">
            <a:avLst/>
          </a:prstGeom>
          <a:noFill/>
        </p:spPr>
        <p:txBody>
          <a:bodyPr wrap="square" rtlCol="0">
            <a:spAutoFit/>
          </a:bodyPr>
          <a:lstStyle/>
          <a:p>
            <a:r>
              <a:rPr lang="fi-FI" sz="1100" dirty="0" smtClean="0"/>
              <a:t>don’t look here</a:t>
            </a:r>
            <a:endParaRPr lang="en-GB" sz="1100" dirty="0"/>
          </a:p>
        </p:txBody>
      </p:sp>
      <p:sp>
        <p:nvSpPr>
          <p:cNvPr id="18" name="TextBox 17"/>
          <p:cNvSpPr txBox="1"/>
          <p:nvPr/>
        </p:nvSpPr>
        <p:spPr>
          <a:xfrm>
            <a:off x="10196780" y="3137119"/>
            <a:ext cx="741837" cy="261610"/>
          </a:xfrm>
          <a:prstGeom prst="rect">
            <a:avLst/>
          </a:prstGeom>
          <a:noFill/>
        </p:spPr>
        <p:txBody>
          <a:bodyPr wrap="square" rtlCol="0">
            <a:spAutoFit/>
          </a:bodyPr>
          <a:lstStyle/>
          <a:p>
            <a:r>
              <a:rPr lang="fi-FI" sz="1100" dirty="0" smtClean="0"/>
              <a:t>look here</a:t>
            </a:r>
            <a:endParaRPr lang="en-GB" sz="1100" dirty="0"/>
          </a:p>
        </p:txBody>
      </p:sp>
    </p:spTree>
    <p:extLst>
      <p:ext uri="{BB962C8B-B14F-4D97-AF65-F5344CB8AC3E}">
        <p14:creationId xmlns:p14="http://schemas.microsoft.com/office/powerpoint/2010/main" val="262112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5735" y="476672"/>
            <a:ext cx="9321297" cy="1249578"/>
          </a:xfrm>
        </p:spPr>
        <p:txBody>
          <a:bodyPr>
            <a:normAutofit fontScale="90000"/>
          </a:bodyPr>
          <a:lstStyle/>
          <a:p>
            <a:r>
              <a:rPr lang="fi-FI" dirty="0" smtClean="0"/>
              <a:t>Benefits compared to other FEM softwares</a:t>
            </a:r>
            <a:endParaRPr lang="en-GB" dirty="0"/>
          </a:p>
        </p:txBody>
      </p:sp>
      <p:sp>
        <p:nvSpPr>
          <p:cNvPr id="2" name="Content Placeholder 1"/>
          <p:cNvSpPr>
            <a:spLocks noGrp="1"/>
          </p:cNvSpPr>
          <p:nvPr>
            <p:ph idx="1"/>
          </p:nvPr>
        </p:nvSpPr>
        <p:spPr>
          <a:xfrm>
            <a:off x="1215735" y="1837346"/>
            <a:ext cx="9996747" cy="4327958"/>
          </a:xfrm>
        </p:spPr>
        <p:txBody>
          <a:bodyPr>
            <a:normAutofit/>
          </a:bodyPr>
          <a:lstStyle/>
          <a:p>
            <a:r>
              <a:rPr lang="fi-FI" dirty="0" smtClean="0"/>
              <a:t>JuliaFEM is excellent tool for rapid prototyping of new ideas. The benefits of using scripting languages is that development speed is superior compared to more traditional programming languages. (C, FORTRAN, etc.)</a:t>
            </a:r>
          </a:p>
          <a:p>
            <a:r>
              <a:rPr lang="fi-FI" dirty="0" smtClean="0">
                <a:hlinkClick r:id="rId2"/>
              </a:rPr>
              <a:t>Julia</a:t>
            </a:r>
            <a:r>
              <a:rPr lang="fi-FI" dirty="0" smtClean="0"/>
              <a:t> is JIT compiled programming language, so it does not lose in performance compared to e.g. C and FORTRAN. Other scripting languages like Python, Perl etc. have performance issues and they are not suitable for so called ”hot loops”.</a:t>
            </a:r>
          </a:p>
          <a:p>
            <a:r>
              <a:rPr lang="fi-FI" dirty="0" smtClean="0"/>
              <a:t>Because of it’s license choise, modifications done to JuliaFEM does not have to be published and public. GPL is much more restrictive than MIT license. JuliaFEM solver can be used inside closed softwares and it’s possible to create whole new products using JuliaFEM inside of them. A concrete example: create a new analysis software with a nice GUI and use JuliaFEM solver inside it.</a:t>
            </a:r>
          </a:p>
          <a:p>
            <a:r>
              <a:rPr lang="fi-FI" dirty="0" smtClean="0"/>
              <a:t>FEM models can be run inside notebooks or other programming environments. FEM models can be combined to other workflows, e.g. data analysis, machine learning + FEM in same notebook.</a:t>
            </a:r>
          </a:p>
          <a:p>
            <a:endParaRPr lang="en-GB" dirty="0"/>
          </a:p>
        </p:txBody>
      </p:sp>
      <p:sp>
        <p:nvSpPr>
          <p:cNvPr id="3" name="Slide Number Placeholder 2"/>
          <p:cNvSpPr>
            <a:spLocks noGrp="1"/>
          </p:cNvSpPr>
          <p:nvPr>
            <p:ph type="sldNum" sz="quarter" idx="12"/>
          </p:nvPr>
        </p:nvSpPr>
        <p:spPr/>
        <p:txBody>
          <a:bodyPr/>
          <a:lstStyle/>
          <a:p>
            <a:fld id="{D5BBC35B-A44B-4119-B8DA-DE9E3DFADA20}" type="slidenum">
              <a:rPr lang="en-US" smtClean="0"/>
              <a:pPr/>
              <a:t>7</a:t>
            </a:fld>
            <a:endParaRPr lang="en-US" dirty="0"/>
          </a:p>
        </p:txBody>
      </p:sp>
    </p:spTree>
    <p:extLst>
      <p:ext uri="{BB962C8B-B14F-4D97-AF65-F5344CB8AC3E}">
        <p14:creationId xmlns:p14="http://schemas.microsoft.com/office/powerpoint/2010/main" val="312023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4955" y="476672"/>
            <a:ext cx="9026189" cy="1256994"/>
          </a:xfrm>
        </p:spPr>
        <p:txBody>
          <a:bodyPr/>
          <a:lstStyle/>
          <a:p>
            <a:r>
              <a:rPr lang="fi-FI" dirty="0" smtClean="0"/>
              <a:t>Supported file formats</a:t>
            </a:r>
            <a:endParaRPr lang="en-GB" dirty="0"/>
          </a:p>
        </p:txBody>
      </p:sp>
      <p:sp>
        <p:nvSpPr>
          <p:cNvPr id="2" name="Content Placeholder 1"/>
          <p:cNvSpPr>
            <a:spLocks noGrp="1"/>
          </p:cNvSpPr>
          <p:nvPr>
            <p:ph idx="1"/>
          </p:nvPr>
        </p:nvSpPr>
        <p:spPr>
          <a:xfrm>
            <a:off x="1993234" y="1837346"/>
            <a:ext cx="8229600" cy="1747076"/>
          </a:xfrm>
        </p:spPr>
        <p:txBody>
          <a:bodyPr>
            <a:normAutofit fontScale="55000" lnSpcReduction="20000"/>
          </a:bodyPr>
          <a:lstStyle/>
          <a:p>
            <a:r>
              <a:rPr lang="fi-FI" dirty="0" smtClean="0"/>
              <a:t>Currently it’s possible to import mesh in ABAQUS .inp format and in SALOME .med format.</a:t>
            </a:r>
          </a:p>
          <a:p>
            <a:r>
              <a:rPr lang="fi-FI" dirty="0" smtClean="0"/>
              <a:t>It’s relatively easy to write own reader for some spesific file format, e.g. for Ansys or gmsh</a:t>
            </a:r>
          </a:p>
          <a:p>
            <a:pPr lvl="1"/>
            <a:r>
              <a:rPr lang="fi-FI" dirty="0" smtClean="0"/>
              <a:t>ABAQUS .inp reader is 250 </a:t>
            </a:r>
            <a:r>
              <a:rPr lang="fi-FI" dirty="0" smtClean="0">
                <a:hlinkClick r:id="rId2"/>
              </a:rPr>
              <a:t>lines of code</a:t>
            </a:r>
            <a:r>
              <a:rPr lang="fi-FI" dirty="0" smtClean="0"/>
              <a:t> and SALOME .med reader is 300 </a:t>
            </a:r>
            <a:r>
              <a:rPr lang="fi-FI" dirty="0" smtClean="0">
                <a:hlinkClick r:id="rId3"/>
              </a:rPr>
              <a:t>lines of code</a:t>
            </a:r>
            <a:r>
              <a:rPr lang="fi-FI" dirty="0" smtClean="0"/>
              <a:t>.</a:t>
            </a:r>
          </a:p>
          <a:p>
            <a:r>
              <a:rPr lang="fi-FI" dirty="0" smtClean="0"/>
              <a:t>Results can be exported to Xdmf format (XML + HDF) and visualized using Paraview.</a:t>
            </a:r>
          </a:p>
          <a:p>
            <a:r>
              <a:rPr lang="fi-FI" dirty="0" smtClean="0"/>
              <a:t>One possible workflow using OnShape + SALOME + Paraview is shown below</a:t>
            </a:r>
          </a:p>
          <a:p>
            <a:r>
              <a:rPr lang="fi-FI" dirty="0" smtClean="0"/>
              <a:t>No CAD engine, geometry modelling, meshing tools available, not even on plans. Mesh must be created some other software (SALOME, gmsh, NetGen, SimLab, ...)</a:t>
            </a:r>
            <a:endParaRPr lang="en-GB" dirty="0"/>
          </a:p>
        </p:txBody>
      </p:sp>
      <p:sp>
        <p:nvSpPr>
          <p:cNvPr id="3" name="Slide Number Placeholder 2"/>
          <p:cNvSpPr>
            <a:spLocks noGrp="1"/>
          </p:cNvSpPr>
          <p:nvPr>
            <p:ph type="sldNum" sz="quarter" idx="12"/>
          </p:nvPr>
        </p:nvSpPr>
        <p:spPr/>
        <p:txBody>
          <a:bodyPr/>
          <a:lstStyle/>
          <a:p>
            <a:fld id="{D5BBC35B-A44B-4119-B8DA-DE9E3DFADA20}" type="slidenum">
              <a:rPr lang="en-US" smtClean="0"/>
              <a:pPr/>
              <a:t>8</a:t>
            </a:fld>
            <a:endParaRPr lang="en-US" dirty="0"/>
          </a:p>
        </p:txBody>
      </p:sp>
      <p:pic>
        <p:nvPicPr>
          <p:cNvPr id="5" name="Picture 4"/>
          <p:cNvPicPr>
            <a:picLocks noChangeAspect="1"/>
          </p:cNvPicPr>
          <p:nvPr/>
        </p:nvPicPr>
        <p:blipFill>
          <a:blip r:embed="rId4"/>
          <a:stretch>
            <a:fillRect/>
          </a:stretch>
        </p:blipFill>
        <p:spPr>
          <a:xfrm>
            <a:off x="2135560" y="3665193"/>
            <a:ext cx="2521970" cy="2359163"/>
          </a:xfrm>
          <a:prstGeom prst="rect">
            <a:avLst/>
          </a:prstGeom>
        </p:spPr>
      </p:pic>
      <p:pic>
        <p:nvPicPr>
          <p:cNvPr id="7" name="Picture 6"/>
          <p:cNvPicPr>
            <a:picLocks noChangeAspect="1"/>
          </p:cNvPicPr>
          <p:nvPr/>
        </p:nvPicPr>
        <p:blipFill>
          <a:blip r:embed="rId5"/>
          <a:stretch>
            <a:fillRect/>
          </a:stretch>
        </p:blipFill>
        <p:spPr>
          <a:xfrm>
            <a:off x="5303913" y="3584422"/>
            <a:ext cx="2028759" cy="2520702"/>
          </a:xfrm>
          <a:prstGeom prst="rect">
            <a:avLst/>
          </a:prstGeom>
        </p:spPr>
      </p:pic>
      <p:sp>
        <p:nvSpPr>
          <p:cNvPr id="8" name="TextBox 7"/>
          <p:cNvSpPr txBox="1"/>
          <p:nvPr/>
        </p:nvSpPr>
        <p:spPr>
          <a:xfrm flipH="1">
            <a:off x="2135560" y="6041457"/>
            <a:ext cx="2808312" cy="307777"/>
          </a:xfrm>
          <a:prstGeom prst="rect">
            <a:avLst/>
          </a:prstGeom>
          <a:noFill/>
        </p:spPr>
        <p:txBody>
          <a:bodyPr wrap="square" rtlCol="0">
            <a:spAutoFit/>
          </a:bodyPr>
          <a:lstStyle/>
          <a:p>
            <a:r>
              <a:rPr lang="fi-FI" sz="1400" dirty="0"/>
              <a:t>Geometry modeling using OnShape</a:t>
            </a:r>
            <a:endParaRPr lang="en-GB" sz="1400" dirty="0"/>
          </a:p>
        </p:txBody>
      </p:sp>
      <p:sp>
        <p:nvSpPr>
          <p:cNvPr id="9" name="TextBox 8"/>
          <p:cNvSpPr txBox="1"/>
          <p:nvPr/>
        </p:nvSpPr>
        <p:spPr>
          <a:xfrm flipH="1">
            <a:off x="5129844" y="6024356"/>
            <a:ext cx="1918100" cy="307777"/>
          </a:xfrm>
          <a:prstGeom prst="rect">
            <a:avLst/>
          </a:prstGeom>
          <a:noFill/>
        </p:spPr>
        <p:txBody>
          <a:bodyPr wrap="square" rtlCol="0">
            <a:spAutoFit/>
          </a:bodyPr>
          <a:lstStyle/>
          <a:p>
            <a:r>
              <a:rPr lang="fi-FI" sz="1400" dirty="0"/>
              <a:t>Meshing using SALOME</a:t>
            </a:r>
            <a:endParaRPr lang="en-GB" sz="1400" dirty="0"/>
          </a:p>
        </p:txBody>
      </p:sp>
      <p:pic>
        <p:nvPicPr>
          <p:cNvPr id="10" name="Picture 9"/>
          <p:cNvPicPr>
            <a:picLocks noChangeAspect="1"/>
          </p:cNvPicPr>
          <p:nvPr/>
        </p:nvPicPr>
        <p:blipFill>
          <a:blip r:embed="rId6"/>
          <a:stretch>
            <a:fillRect/>
          </a:stretch>
        </p:blipFill>
        <p:spPr>
          <a:xfrm>
            <a:off x="8177044" y="3667444"/>
            <a:ext cx="1480493" cy="2437680"/>
          </a:xfrm>
          <a:prstGeom prst="rect">
            <a:avLst/>
          </a:prstGeom>
        </p:spPr>
      </p:pic>
      <p:sp>
        <p:nvSpPr>
          <p:cNvPr id="12" name="TextBox 11"/>
          <p:cNvSpPr txBox="1"/>
          <p:nvPr/>
        </p:nvSpPr>
        <p:spPr>
          <a:xfrm flipH="1">
            <a:off x="7958239" y="6048328"/>
            <a:ext cx="2262905" cy="307777"/>
          </a:xfrm>
          <a:prstGeom prst="rect">
            <a:avLst/>
          </a:prstGeom>
          <a:noFill/>
        </p:spPr>
        <p:txBody>
          <a:bodyPr wrap="square" rtlCol="0">
            <a:spAutoFit/>
          </a:bodyPr>
          <a:lstStyle/>
          <a:p>
            <a:r>
              <a:rPr lang="fi-FI" sz="1400" dirty="0"/>
              <a:t>Visualization using ParaView</a:t>
            </a:r>
            <a:endParaRPr lang="en-GB" sz="1400" dirty="0"/>
          </a:p>
        </p:txBody>
      </p:sp>
    </p:spTree>
    <p:extLst>
      <p:ext uri="{BB962C8B-B14F-4D97-AF65-F5344CB8AC3E}">
        <p14:creationId xmlns:p14="http://schemas.microsoft.com/office/powerpoint/2010/main" val="240532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tsikko 2"/>
          <p:cNvSpPr>
            <a:spLocks noGrp="1"/>
          </p:cNvSpPr>
          <p:nvPr>
            <p:ph type="title"/>
          </p:nvPr>
        </p:nvSpPr>
        <p:spPr/>
        <p:txBody>
          <a:bodyPr/>
          <a:lstStyle/>
          <a:p>
            <a:r>
              <a:rPr lang="en-US" dirty="0" smtClean="0"/>
              <a:t>Mechanics, assemblies</a:t>
            </a:r>
            <a:endParaRPr lang="en-US" dirty="0"/>
          </a:p>
        </p:txBody>
      </p:sp>
      <p:sp>
        <p:nvSpPr>
          <p:cNvPr id="2" name="Sisällön paikkamerkki 1"/>
          <p:cNvSpPr>
            <a:spLocks noGrp="1"/>
          </p:cNvSpPr>
          <p:nvPr>
            <p:ph idx="1"/>
          </p:nvPr>
        </p:nvSpPr>
        <p:spPr>
          <a:xfrm>
            <a:off x="6456040" y="1956986"/>
            <a:ext cx="3715232" cy="3560245"/>
          </a:xfrm>
        </p:spPr>
        <p:txBody>
          <a:bodyPr>
            <a:normAutofit/>
          </a:bodyPr>
          <a:lstStyle/>
          <a:p>
            <a:r>
              <a:rPr lang="en-US" dirty="0" smtClean="0"/>
              <a:t>Parts can be tied together so that unknown field is transferred from one body to another.</a:t>
            </a:r>
          </a:p>
          <a:p>
            <a:r>
              <a:rPr lang="en-US" dirty="0" smtClean="0"/>
              <a:t>In left figure part is divided to several different bodies and then ties back to one piece using tie contacts.</a:t>
            </a:r>
            <a:endParaRPr lang="en-US" dirty="0"/>
          </a:p>
        </p:txBody>
      </p:sp>
      <p:sp>
        <p:nvSpPr>
          <p:cNvPr id="5" name="Dian numeron paikkamerkki 4"/>
          <p:cNvSpPr>
            <a:spLocks noGrp="1"/>
          </p:cNvSpPr>
          <p:nvPr>
            <p:ph type="sldNum" sz="quarter" idx="12"/>
          </p:nvPr>
        </p:nvSpPr>
        <p:spPr/>
        <p:txBody>
          <a:bodyPr/>
          <a:lstStyle/>
          <a:p>
            <a:fld id="{D5BBC35B-A44B-4119-B8DA-DE9E3DFADA20}" type="slidenum">
              <a:rPr kumimoji="0" lang="en-US" smtClean="0"/>
              <a:pPr/>
              <a:t>9</a:t>
            </a:fld>
            <a:endParaRPr kumimoji="0" lang="en-US"/>
          </a:p>
        </p:txBody>
      </p:sp>
      <p:pic>
        <p:nvPicPr>
          <p:cNvPr id="4" name="Picture 3"/>
          <p:cNvPicPr>
            <a:picLocks noChangeAspect="1"/>
          </p:cNvPicPr>
          <p:nvPr/>
        </p:nvPicPr>
        <p:blipFill>
          <a:blip r:embed="rId2"/>
          <a:stretch>
            <a:fillRect/>
          </a:stretch>
        </p:blipFill>
        <p:spPr>
          <a:xfrm>
            <a:off x="1282243" y="1852253"/>
            <a:ext cx="4380532" cy="3744416"/>
          </a:xfrm>
          <a:prstGeom prst="rect">
            <a:avLst/>
          </a:prstGeom>
        </p:spPr>
      </p:pic>
      <p:sp>
        <p:nvSpPr>
          <p:cNvPr id="7" name="TextBox 6"/>
          <p:cNvSpPr txBox="1"/>
          <p:nvPr/>
        </p:nvSpPr>
        <p:spPr>
          <a:xfrm>
            <a:off x="1584973" y="5527151"/>
            <a:ext cx="3775072" cy="369332"/>
          </a:xfrm>
          <a:prstGeom prst="rect">
            <a:avLst/>
          </a:prstGeom>
          <a:noFill/>
        </p:spPr>
        <p:txBody>
          <a:bodyPr wrap="none" rtlCol="0">
            <a:spAutoFit/>
          </a:bodyPr>
          <a:lstStyle/>
          <a:p>
            <a:r>
              <a:rPr lang="fi-FI" dirty="0"/>
              <a:t>Figure: mesh tying in thermal analysis.</a:t>
            </a:r>
            <a:endParaRPr lang="en-GB" dirty="0"/>
          </a:p>
        </p:txBody>
      </p:sp>
    </p:spTree>
    <p:extLst>
      <p:ext uri="{BB962C8B-B14F-4D97-AF65-F5344CB8AC3E}">
        <p14:creationId xmlns:p14="http://schemas.microsoft.com/office/powerpoint/2010/main" val="22024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wartsila</Template>
  <TotalTime>189</TotalTime>
  <Words>1344</Words>
  <Application>Microsoft Office PowerPoint</Application>
  <PresentationFormat>Widescreen</PresentationFormat>
  <Paragraphs>129</Paragraphs>
  <Slides>18</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Calibri Light</vt:lpstr>
      <vt:lpstr>Cambria Math</vt:lpstr>
      <vt:lpstr>Courier New</vt:lpstr>
      <vt:lpstr>Retrospect</vt:lpstr>
      <vt:lpstr>JuliaFEM</vt:lpstr>
      <vt:lpstr>About</vt:lpstr>
      <vt:lpstr>Road map</vt:lpstr>
      <vt:lpstr>Vision</vt:lpstr>
      <vt:lpstr>Big numerical example</vt:lpstr>
      <vt:lpstr>Solving eigenvalues of large models</vt:lpstr>
      <vt:lpstr>Benefits compared to other FEM softwares</vt:lpstr>
      <vt:lpstr>Supported file formats</vt:lpstr>
      <vt:lpstr>Mechanics, assemblies</vt:lpstr>
      <vt:lpstr>Mechanics, contact modelling</vt:lpstr>
      <vt:lpstr>Mechanics, 2d contact modelling</vt:lpstr>
      <vt:lpstr>Mechanics, 3d contact modelling</vt:lpstr>
      <vt:lpstr>2D contact example: Hertz test</vt:lpstr>
      <vt:lpstr>Simulation types</vt:lpstr>
      <vt:lpstr>Boundary conditions</vt:lpstr>
      <vt:lpstr>Thermal analysis of heat sink</vt:lpstr>
      <vt:lpstr>Ideas and future plans</vt:lpstr>
      <vt:lpstr>Ideas and future plans parametric models + scripting</vt:lpstr>
    </vt:vector>
  </TitlesOfParts>
  <Company>Wartsila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JuliaFEM</dc:title>
  <dc:creator>Aho, Jukka (External)</dc:creator>
  <cp:lastModifiedBy>Aho, Jukka (External)</cp:lastModifiedBy>
  <cp:revision>21</cp:revision>
  <dcterms:created xsi:type="dcterms:W3CDTF">2017-08-21T09:44:06Z</dcterms:created>
  <dcterms:modified xsi:type="dcterms:W3CDTF">2017-08-21T14:33:38Z</dcterms:modified>
</cp:coreProperties>
</file>